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nva Sans" panose="020B0604020202020204" charset="0"/>
      <p:regular r:id="rId28"/>
    </p:embeddedFont>
    <p:embeddedFont>
      <p:font typeface="Canva Sans Bold" panose="020B0604020202020204" charset="0"/>
      <p:regular r:id="rId29"/>
    </p:embeddedFont>
    <p:embeddedFont>
      <p:font typeface="Courier PS" panose="020B0604020202020204" charset="0"/>
      <p:regular r:id="rId30"/>
    </p:embeddedFont>
    <p:embeddedFont>
      <p:font typeface="Open Sans" panose="020B0606030504020204" pitchFamily="34" charset="0"/>
      <p:regular r:id="rId31"/>
      <p:bold r:id="rId32"/>
    </p:embeddedFont>
    <p:embeddedFont>
      <p:font typeface="Open Sans Bold" panose="020B0806030504020204" charset="0"/>
      <p:regular r:id="rId33"/>
    </p:embeddedFont>
    <p:embeddedFont>
      <p:font typeface="Open Sauce" panose="020B0604020202020204" charset="0"/>
      <p:regular r:id="rId34"/>
    </p:embeddedFont>
    <p:embeddedFont>
      <p:font typeface="Open Sauce Bold" panose="020B0604020202020204" charset="0"/>
      <p:regular r:id="rId35"/>
    </p:embeddedFont>
    <p:embeddedFont>
      <p:font typeface="Quattrocento" panose="02020502030000000404" pitchFamily="18" charset="0"/>
      <p:regular r:id="rId36"/>
    </p:embeddedFont>
    <p:embeddedFont>
      <p:font typeface="TAN Astoria"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70664-5EB3-471E-8969-CCE27A1ED3F8}" v="3" dt="2024-05-09T08:52:12.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297"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nath Sharma C" userId="7195fc7c69f6ecd7" providerId="LiveId" clId="{29570664-5EB3-471E-8969-CCE27A1ED3F8}"/>
    <pc:docChg chg="modSld">
      <pc:chgData name="Amarnath Sharma C" userId="7195fc7c69f6ecd7" providerId="LiveId" clId="{29570664-5EB3-471E-8969-CCE27A1ED3F8}" dt="2024-05-09T08:59:34.244" v="75" actId="14100"/>
      <pc:docMkLst>
        <pc:docMk/>
      </pc:docMkLst>
      <pc:sldChg chg="addSp delSp modSp mod">
        <pc:chgData name="Amarnath Sharma C" userId="7195fc7c69f6ecd7" providerId="LiveId" clId="{29570664-5EB3-471E-8969-CCE27A1ED3F8}" dt="2024-05-09T08:59:34.244" v="75" actId="14100"/>
        <pc:sldMkLst>
          <pc:docMk/>
          <pc:sldMk cId="0" sldId="257"/>
        </pc:sldMkLst>
        <pc:spChg chg="mod">
          <ac:chgData name="Amarnath Sharma C" userId="7195fc7c69f6ecd7" providerId="LiveId" clId="{29570664-5EB3-471E-8969-CCE27A1ED3F8}" dt="2024-05-09T08:42:04.751" v="5" actId="20577"/>
          <ac:spMkLst>
            <pc:docMk/>
            <pc:sldMk cId="0" sldId="257"/>
            <ac:spMk id="6" creationId="{00000000-0000-0000-0000-000000000000}"/>
          </ac:spMkLst>
        </pc:spChg>
        <pc:spChg chg="mod">
          <ac:chgData name="Amarnath Sharma C" userId="7195fc7c69f6ecd7" providerId="LiveId" clId="{29570664-5EB3-471E-8969-CCE27A1ED3F8}" dt="2024-05-09T08:41:53.026" v="4" actId="20577"/>
          <ac:spMkLst>
            <pc:docMk/>
            <pc:sldMk cId="0" sldId="257"/>
            <ac:spMk id="7" creationId="{00000000-0000-0000-0000-000000000000}"/>
          </ac:spMkLst>
        </pc:spChg>
        <pc:spChg chg="mod">
          <ac:chgData name="Amarnath Sharma C" userId="7195fc7c69f6ecd7" providerId="LiveId" clId="{29570664-5EB3-471E-8969-CCE27A1ED3F8}" dt="2024-05-09T08:42:11.695" v="6" actId="20577"/>
          <ac:spMkLst>
            <pc:docMk/>
            <pc:sldMk cId="0" sldId="257"/>
            <ac:spMk id="8" creationId="{00000000-0000-0000-0000-000000000000}"/>
          </ac:spMkLst>
        </pc:spChg>
        <pc:spChg chg="add del mod">
          <ac:chgData name="Amarnath Sharma C" userId="7195fc7c69f6ecd7" providerId="LiveId" clId="{29570664-5EB3-471E-8969-CCE27A1ED3F8}" dt="2024-05-09T08:51:10.353" v="10"/>
          <ac:spMkLst>
            <pc:docMk/>
            <pc:sldMk cId="0" sldId="257"/>
            <ac:spMk id="9" creationId="{74102624-80E1-B30D-94C0-D5307DC6104A}"/>
          </ac:spMkLst>
        </pc:spChg>
        <pc:spChg chg="add mod">
          <ac:chgData name="Amarnath Sharma C" userId="7195fc7c69f6ecd7" providerId="LiveId" clId="{29570664-5EB3-471E-8969-CCE27A1ED3F8}" dt="2024-05-09T08:59:34.244" v="75" actId="14100"/>
          <ac:spMkLst>
            <pc:docMk/>
            <pc:sldMk cId="0" sldId="257"/>
            <ac:spMk id="10" creationId="{53ED43B8-D57A-30EB-5EE3-8901E8D80236}"/>
          </ac:spMkLst>
        </pc:spChg>
      </pc:sldChg>
      <pc:sldChg chg="modSp mod">
        <pc:chgData name="Amarnath Sharma C" userId="7195fc7c69f6ecd7" providerId="LiveId" clId="{29570664-5EB3-471E-8969-CCE27A1ED3F8}" dt="2024-05-09T08:40:05.502" v="1" actId="1076"/>
        <pc:sldMkLst>
          <pc:docMk/>
          <pc:sldMk cId="0" sldId="271"/>
        </pc:sldMkLst>
        <pc:spChg chg="mod">
          <ac:chgData name="Amarnath Sharma C" userId="7195fc7c69f6ecd7" providerId="LiveId" clId="{29570664-5EB3-471E-8969-CCE27A1ED3F8}" dt="2024-05-09T08:40:05.502" v="1" actId="1076"/>
          <ac:spMkLst>
            <pc:docMk/>
            <pc:sldMk cId="0" sldId="271"/>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AutoShape 2"/>
          <p:cNvSpPr/>
          <p:nvPr/>
        </p:nvSpPr>
        <p:spPr>
          <a:xfrm>
            <a:off x="16318561" y="0"/>
            <a:ext cx="1969439" cy="1860037"/>
          </a:xfrm>
          <a:prstGeom prst="rect">
            <a:avLst/>
          </a:prstGeom>
          <a:solidFill>
            <a:srgbClr val="FFFFFF"/>
          </a:solidFill>
        </p:spPr>
      </p:sp>
      <p:sp>
        <p:nvSpPr>
          <p:cNvPr id="3" name="AutoShape 3"/>
          <p:cNvSpPr/>
          <p:nvPr/>
        </p:nvSpPr>
        <p:spPr>
          <a:xfrm>
            <a:off x="16318561" y="8528242"/>
            <a:ext cx="1969439" cy="1860037"/>
          </a:xfrm>
          <a:prstGeom prst="rect">
            <a:avLst/>
          </a:prstGeom>
          <a:solidFill>
            <a:srgbClr val="FFFFFF"/>
          </a:solidFill>
        </p:spPr>
      </p:sp>
      <p:sp>
        <p:nvSpPr>
          <p:cNvPr id="4" name="Freeform 4"/>
          <p:cNvSpPr/>
          <p:nvPr/>
        </p:nvSpPr>
        <p:spPr>
          <a:xfrm>
            <a:off x="7384379" y="2313369"/>
            <a:ext cx="10903621" cy="5660262"/>
          </a:xfrm>
          <a:custGeom>
            <a:avLst/>
            <a:gdLst/>
            <a:ahLst/>
            <a:cxnLst/>
            <a:rect l="l" t="t" r="r" b="b"/>
            <a:pathLst>
              <a:path w="10903621" h="5660262">
                <a:moveTo>
                  <a:pt x="0" y="0"/>
                </a:moveTo>
                <a:lnTo>
                  <a:pt x="10903621" y="0"/>
                </a:lnTo>
                <a:lnTo>
                  <a:pt x="10903621" y="5660262"/>
                </a:lnTo>
                <a:lnTo>
                  <a:pt x="0" y="5660262"/>
                </a:lnTo>
                <a:lnTo>
                  <a:pt x="0" y="0"/>
                </a:lnTo>
                <a:close/>
              </a:path>
            </a:pathLst>
          </a:custGeom>
          <a:blipFill>
            <a:blip r:embed="rId2"/>
            <a:stretch>
              <a:fillRect/>
            </a:stretch>
          </a:blipFill>
        </p:spPr>
      </p:sp>
      <p:sp>
        <p:nvSpPr>
          <p:cNvPr id="5" name="TextBox 5"/>
          <p:cNvSpPr txBox="1"/>
          <p:nvPr/>
        </p:nvSpPr>
        <p:spPr>
          <a:xfrm>
            <a:off x="407149" y="3332644"/>
            <a:ext cx="6577544" cy="3848100"/>
          </a:xfrm>
          <a:prstGeom prst="rect">
            <a:avLst/>
          </a:prstGeom>
        </p:spPr>
        <p:txBody>
          <a:bodyPr lIns="0" tIns="0" rIns="0" bIns="0" rtlCol="0" anchor="t">
            <a:spAutoFit/>
          </a:bodyPr>
          <a:lstStyle/>
          <a:p>
            <a:pPr marL="0" lvl="0" indent="0" algn="l">
              <a:lnSpc>
                <a:spcPts val="7616"/>
              </a:lnSpc>
            </a:pPr>
            <a:r>
              <a:rPr lang="en-US" sz="6347">
                <a:solidFill>
                  <a:srgbClr val="F6F6F6"/>
                </a:solidFill>
                <a:latin typeface="Open Sauce"/>
              </a:rPr>
              <a:t>Driver Drowsiness Detection using Deep Learning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2"/>
          <p:cNvSpPr txBox="1"/>
          <p:nvPr/>
        </p:nvSpPr>
        <p:spPr>
          <a:xfrm>
            <a:off x="5512279" y="291434"/>
            <a:ext cx="5645975" cy="1027883"/>
          </a:xfrm>
          <a:prstGeom prst="rect">
            <a:avLst/>
          </a:prstGeom>
        </p:spPr>
        <p:txBody>
          <a:bodyPr lIns="0" tIns="0" rIns="0" bIns="0" rtlCol="0" anchor="t">
            <a:spAutoFit/>
          </a:bodyPr>
          <a:lstStyle/>
          <a:p>
            <a:pPr algn="ctr">
              <a:lnSpc>
                <a:spcPts val="8392"/>
              </a:lnSpc>
              <a:spcBef>
                <a:spcPct val="0"/>
              </a:spcBef>
            </a:pPr>
            <a:r>
              <a:rPr lang="en-US" sz="5994">
                <a:solidFill>
                  <a:srgbClr val="FFFFFF"/>
                </a:solidFill>
                <a:latin typeface="Open Sauce Bold"/>
              </a:rPr>
              <a:t>Model Training</a:t>
            </a:r>
          </a:p>
        </p:txBody>
      </p:sp>
      <p:sp>
        <p:nvSpPr>
          <p:cNvPr id="3" name="TextBox 3"/>
          <p:cNvSpPr txBox="1"/>
          <p:nvPr/>
        </p:nvSpPr>
        <p:spPr>
          <a:xfrm>
            <a:off x="417284" y="1452667"/>
            <a:ext cx="9449395" cy="826295"/>
          </a:xfrm>
          <a:prstGeom prst="rect">
            <a:avLst/>
          </a:prstGeom>
        </p:spPr>
        <p:txBody>
          <a:bodyPr lIns="0" tIns="0" rIns="0" bIns="0" rtlCol="0" anchor="t">
            <a:spAutoFit/>
          </a:bodyPr>
          <a:lstStyle/>
          <a:p>
            <a:pPr algn="ctr">
              <a:lnSpc>
                <a:spcPts val="6715"/>
              </a:lnSpc>
              <a:spcBef>
                <a:spcPct val="0"/>
              </a:spcBef>
            </a:pPr>
            <a:r>
              <a:rPr lang="en-US" sz="4796">
                <a:solidFill>
                  <a:srgbClr val="FFFFFF"/>
                </a:solidFill>
                <a:latin typeface="Open Sauce Bold"/>
              </a:rPr>
              <a:t>Convolutional Neural Network :</a:t>
            </a:r>
          </a:p>
        </p:txBody>
      </p:sp>
      <p:sp>
        <p:nvSpPr>
          <p:cNvPr id="4" name="TextBox 4"/>
          <p:cNvSpPr txBox="1"/>
          <p:nvPr/>
        </p:nvSpPr>
        <p:spPr>
          <a:xfrm>
            <a:off x="562856" y="2771901"/>
            <a:ext cx="16696444" cy="6836962"/>
          </a:xfrm>
          <a:prstGeom prst="rect">
            <a:avLst/>
          </a:prstGeom>
        </p:spPr>
        <p:txBody>
          <a:bodyPr lIns="0" tIns="0" rIns="0" bIns="0" rtlCol="0" anchor="t">
            <a:spAutoFit/>
          </a:bodyPr>
          <a:lstStyle/>
          <a:p>
            <a:pPr algn="l">
              <a:lnSpc>
                <a:spcPts val="3742"/>
              </a:lnSpc>
            </a:pPr>
            <a:r>
              <a:rPr lang="en-US" sz="2673">
                <a:solidFill>
                  <a:srgbClr val="FFFFFF"/>
                </a:solidFill>
                <a:latin typeface="Open Sauce"/>
              </a:rPr>
              <a:t>CNN is a foundational deep learning architecture used for image classification, object detection and computer vision tasks.    </a:t>
            </a:r>
          </a:p>
          <a:p>
            <a:pPr algn="l">
              <a:lnSpc>
                <a:spcPts val="3882"/>
              </a:lnSpc>
            </a:pPr>
            <a:r>
              <a:rPr lang="en-US" sz="2773">
                <a:solidFill>
                  <a:srgbClr val="FFFFFF"/>
                </a:solidFill>
                <a:latin typeface="Open Sauce"/>
              </a:rPr>
              <a:t>                                                                                                                                                                             It It can take image has input and learn the hierarchies of features from an image. It comprises multiple layers, including convolutional layers, pooling layers, and fully connected layers</a:t>
            </a:r>
          </a:p>
          <a:p>
            <a:pPr algn="l">
              <a:lnSpc>
                <a:spcPts val="3742"/>
              </a:lnSpc>
            </a:pPr>
            <a:endParaRPr lang="en-US" sz="2773">
              <a:solidFill>
                <a:srgbClr val="FFFFFF"/>
              </a:solidFill>
              <a:latin typeface="Open Sauce"/>
            </a:endParaRPr>
          </a:p>
          <a:p>
            <a:pPr algn="l">
              <a:lnSpc>
                <a:spcPts val="3742"/>
              </a:lnSpc>
            </a:pPr>
            <a:r>
              <a:rPr lang="en-US" sz="2673">
                <a:solidFill>
                  <a:srgbClr val="FFFFFF"/>
                </a:solidFill>
                <a:latin typeface="Open Sauce"/>
              </a:rPr>
              <a:t>In general ANN depends on Multiplication however CNN depends on mathematical operation called convolution instead.</a:t>
            </a:r>
          </a:p>
          <a:p>
            <a:pPr algn="l">
              <a:lnSpc>
                <a:spcPts val="3742"/>
              </a:lnSpc>
            </a:pPr>
            <a:endParaRPr lang="en-US" sz="2673">
              <a:solidFill>
                <a:srgbClr val="FFFFFF"/>
              </a:solidFill>
              <a:latin typeface="Open Sauce"/>
            </a:endParaRPr>
          </a:p>
          <a:p>
            <a:pPr algn="l">
              <a:lnSpc>
                <a:spcPts val="3742"/>
              </a:lnSpc>
            </a:pPr>
            <a:r>
              <a:rPr lang="en-US" sz="2673">
                <a:solidFill>
                  <a:srgbClr val="FFFFFF"/>
                </a:solidFill>
                <a:latin typeface="Open Sauce"/>
              </a:rPr>
              <a:t>It involves the process of sliding filters across an image, and finding the features of every corresponding sub-matrix. </a:t>
            </a:r>
          </a:p>
          <a:p>
            <a:pPr algn="l">
              <a:lnSpc>
                <a:spcPts val="2776"/>
              </a:lnSpc>
            </a:pPr>
            <a:endParaRPr lang="en-US" sz="2673">
              <a:solidFill>
                <a:srgbClr val="FFFFFF"/>
              </a:solidFill>
              <a:latin typeface="Open Sauce"/>
            </a:endParaRPr>
          </a:p>
          <a:p>
            <a:pPr algn="l">
              <a:lnSpc>
                <a:spcPts val="3756"/>
              </a:lnSpc>
            </a:pPr>
            <a:r>
              <a:rPr lang="en-US" sz="2683">
                <a:solidFill>
                  <a:srgbClr val="FFFFFF"/>
                </a:solidFill>
                <a:latin typeface="Open Sauce"/>
              </a:rPr>
              <a:t>This architecture uses activation functions such as ReLU, Softmax, Sigmoid etc.. in order to introduce non-linearity to the network, allowing it to learn more complex patterns and relationship in the data.</a:t>
            </a:r>
          </a:p>
          <a:p>
            <a:pPr algn="l">
              <a:lnSpc>
                <a:spcPts val="2776"/>
              </a:lnSpc>
            </a:pPr>
            <a:endParaRPr lang="en-US" sz="2683">
              <a:solidFill>
                <a:srgbClr val="FFFFFF"/>
              </a:solidFill>
              <a:latin typeface="Open Sauc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2"/>
          <p:cNvSpPr txBox="1"/>
          <p:nvPr/>
        </p:nvSpPr>
        <p:spPr>
          <a:xfrm>
            <a:off x="1223348" y="1288549"/>
            <a:ext cx="16045477" cy="10342153"/>
          </a:xfrm>
          <a:prstGeom prst="rect">
            <a:avLst/>
          </a:prstGeom>
        </p:spPr>
        <p:txBody>
          <a:bodyPr lIns="0" tIns="0" rIns="0" bIns="0" rtlCol="0" anchor="t">
            <a:spAutoFit/>
          </a:bodyPr>
          <a:lstStyle/>
          <a:p>
            <a:pPr algn="l">
              <a:lnSpc>
                <a:spcPts val="3950"/>
              </a:lnSpc>
            </a:pPr>
            <a:r>
              <a:rPr lang="en-US" sz="2633">
                <a:solidFill>
                  <a:srgbClr val="FFFFFF"/>
                </a:solidFill>
                <a:latin typeface="Open Sauce"/>
              </a:rPr>
              <a:t>Pooling Layer : The main purpose of this layer is to reduce the size of image and also preserve   information.  This operation includes two methods called Max Pooling and Avg Pooling.</a:t>
            </a:r>
          </a:p>
          <a:p>
            <a:pPr algn="l">
              <a:lnSpc>
                <a:spcPts val="3950"/>
              </a:lnSpc>
            </a:pPr>
            <a:endParaRPr lang="en-US" sz="2633">
              <a:solidFill>
                <a:srgbClr val="FFFFFF"/>
              </a:solidFill>
              <a:latin typeface="Open Sauce"/>
            </a:endParaRPr>
          </a:p>
          <a:p>
            <a:pPr algn="l">
              <a:lnSpc>
                <a:spcPts val="3950"/>
              </a:lnSpc>
            </a:pPr>
            <a:r>
              <a:rPr lang="en-US" sz="2633">
                <a:solidFill>
                  <a:srgbClr val="FFFFFF"/>
                </a:solidFill>
                <a:latin typeface="Open Sauce"/>
              </a:rPr>
              <a:t>Flattening : It is a layer where the output of previous layers is Flattened into a single array or      vector. </a:t>
            </a:r>
          </a:p>
          <a:p>
            <a:pPr algn="l">
              <a:lnSpc>
                <a:spcPts val="3950"/>
              </a:lnSpc>
            </a:pPr>
            <a:endParaRPr lang="en-US" sz="2633">
              <a:solidFill>
                <a:srgbClr val="FFFFFF"/>
              </a:solidFill>
              <a:latin typeface="Open Sauce"/>
            </a:endParaRPr>
          </a:p>
          <a:p>
            <a:pPr algn="l">
              <a:lnSpc>
                <a:spcPts val="3950"/>
              </a:lnSpc>
            </a:pPr>
            <a:r>
              <a:rPr lang="en-US" sz="2633">
                <a:solidFill>
                  <a:srgbClr val="FFFFFF"/>
                </a:solidFill>
                <a:latin typeface="Open Sauce"/>
              </a:rPr>
              <a:t> Fully connected layer : It’s a dense</a:t>
            </a:r>
          </a:p>
          <a:p>
            <a:pPr algn="l">
              <a:lnSpc>
                <a:spcPts val="3950"/>
              </a:lnSpc>
            </a:pPr>
            <a:r>
              <a:rPr lang="en-US" sz="2633">
                <a:solidFill>
                  <a:srgbClr val="FFFFFF"/>
                </a:solidFill>
                <a:latin typeface="Open Sauce"/>
              </a:rPr>
              <a:t> network of neurons used to classify</a:t>
            </a:r>
          </a:p>
          <a:p>
            <a:pPr algn="l">
              <a:lnSpc>
                <a:spcPts val="3950"/>
              </a:lnSpc>
            </a:pPr>
            <a:r>
              <a:rPr lang="en-US" sz="2633">
                <a:solidFill>
                  <a:srgbClr val="FFFFFF"/>
                </a:solidFill>
                <a:latin typeface="Open Sauce"/>
              </a:rPr>
              <a:t> the image after convolution and </a:t>
            </a:r>
          </a:p>
          <a:p>
            <a:pPr algn="l">
              <a:lnSpc>
                <a:spcPts val="3950"/>
              </a:lnSpc>
            </a:pPr>
            <a:r>
              <a:rPr lang="en-US" sz="2633">
                <a:solidFill>
                  <a:srgbClr val="FFFFFF"/>
                </a:solidFill>
                <a:latin typeface="Open Sauce"/>
              </a:rPr>
              <a:t> pooling. They merge high level </a:t>
            </a:r>
          </a:p>
          <a:p>
            <a:pPr algn="l">
              <a:lnSpc>
                <a:spcPts val="3950"/>
              </a:lnSpc>
            </a:pPr>
            <a:r>
              <a:rPr lang="en-US" sz="2633">
                <a:solidFill>
                  <a:srgbClr val="FFFFFF"/>
                </a:solidFill>
                <a:latin typeface="Open Sauce"/>
              </a:rPr>
              <a:t> traits discovered in earlier layers</a:t>
            </a:r>
          </a:p>
          <a:p>
            <a:pPr algn="l">
              <a:lnSpc>
                <a:spcPts val="3950"/>
              </a:lnSpc>
            </a:pPr>
            <a:r>
              <a:rPr lang="en-US" sz="2633">
                <a:solidFill>
                  <a:srgbClr val="FFFFFF"/>
                </a:solidFill>
                <a:latin typeface="Open Sauce"/>
              </a:rPr>
              <a:t> and contribute to the final decision</a:t>
            </a:r>
          </a:p>
          <a:p>
            <a:pPr algn="l">
              <a:lnSpc>
                <a:spcPts val="3950"/>
              </a:lnSpc>
            </a:pPr>
            <a:r>
              <a:rPr lang="en-US" sz="2633">
                <a:solidFill>
                  <a:srgbClr val="FFFFFF"/>
                </a:solidFill>
                <a:latin typeface="Open Sauce"/>
              </a:rPr>
              <a:t> -making process. </a:t>
            </a:r>
          </a:p>
          <a:p>
            <a:pPr algn="ctr">
              <a:lnSpc>
                <a:spcPts val="3950"/>
              </a:lnSpc>
            </a:pPr>
            <a:endParaRPr lang="en-US" sz="2633">
              <a:solidFill>
                <a:srgbClr val="FFFFFF"/>
              </a:solidFill>
              <a:latin typeface="Open Sauce"/>
            </a:endParaRPr>
          </a:p>
          <a:p>
            <a:pPr algn="ctr">
              <a:lnSpc>
                <a:spcPts val="3950"/>
              </a:lnSpc>
            </a:pPr>
            <a:endParaRPr lang="en-US" sz="2633">
              <a:solidFill>
                <a:srgbClr val="FFFFFF"/>
              </a:solidFill>
              <a:latin typeface="Open Sauce"/>
            </a:endParaRPr>
          </a:p>
          <a:p>
            <a:pPr algn="ctr">
              <a:lnSpc>
                <a:spcPts val="3950"/>
              </a:lnSpc>
            </a:pPr>
            <a:endParaRPr lang="en-US" sz="2633">
              <a:solidFill>
                <a:srgbClr val="FFFFFF"/>
              </a:solidFill>
              <a:latin typeface="Open Sauce"/>
            </a:endParaRPr>
          </a:p>
          <a:p>
            <a:pPr algn="ctr">
              <a:lnSpc>
                <a:spcPts val="3950"/>
              </a:lnSpc>
            </a:pPr>
            <a:endParaRPr lang="en-US" sz="2633">
              <a:solidFill>
                <a:srgbClr val="FFFFFF"/>
              </a:solidFill>
              <a:latin typeface="Open Sauce"/>
            </a:endParaRPr>
          </a:p>
          <a:p>
            <a:pPr algn="ctr">
              <a:lnSpc>
                <a:spcPts val="3950"/>
              </a:lnSpc>
            </a:pPr>
            <a:endParaRPr lang="en-US" sz="2633">
              <a:solidFill>
                <a:srgbClr val="FFFFFF"/>
              </a:solidFill>
              <a:latin typeface="Open Sauce"/>
            </a:endParaRPr>
          </a:p>
          <a:p>
            <a:pPr algn="ctr">
              <a:lnSpc>
                <a:spcPts val="3950"/>
              </a:lnSpc>
            </a:pPr>
            <a:endParaRPr lang="en-US" sz="2633">
              <a:solidFill>
                <a:srgbClr val="FFFFFF"/>
              </a:solidFill>
              <a:latin typeface="Open Sauce"/>
            </a:endParaRPr>
          </a:p>
          <a:p>
            <a:pPr algn="ctr">
              <a:lnSpc>
                <a:spcPts val="3950"/>
              </a:lnSpc>
            </a:pPr>
            <a:endParaRPr lang="en-US" sz="2633">
              <a:solidFill>
                <a:srgbClr val="FFFFFF"/>
              </a:solidFill>
              <a:latin typeface="Open Sauce"/>
            </a:endParaRPr>
          </a:p>
          <a:p>
            <a:pPr algn="ctr">
              <a:lnSpc>
                <a:spcPts val="3806"/>
              </a:lnSpc>
              <a:spcBef>
                <a:spcPct val="0"/>
              </a:spcBef>
            </a:pPr>
            <a:endParaRPr lang="en-US" sz="2633">
              <a:solidFill>
                <a:srgbClr val="FFFFFF"/>
              </a:solidFill>
              <a:latin typeface="Open Sauce"/>
            </a:endParaRPr>
          </a:p>
        </p:txBody>
      </p:sp>
      <p:sp>
        <p:nvSpPr>
          <p:cNvPr id="3" name="Freeform 3"/>
          <p:cNvSpPr/>
          <p:nvPr/>
        </p:nvSpPr>
        <p:spPr>
          <a:xfrm>
            <a:off x="7264581" y="4095071"/>
            <a:ext cx="10360880" cy="5163229"/>
          </a:xfrm>
          <a:custGeom>
            <a:avLst/>
            <a:gdLst/>
            <a:ahLst/>
            <a:cxnLst/>
            <a:rect l="l" t="t" r="r" b="b"/>
            <a:pathLst>
              <a:path w="10360880" h="5163229">
                <a:moveTo>
                  <a:pt x="0" y="0"/>
                </a:moveTo>
                <a:lnTo>
                  <a:pt x="10360881" y="0"/>
                </a:lnTo>
                <a:lnTo>
                  <a:pt x="10360881" y="5163229"/>
                </a:lnTo>
                <a:lnTo>
                  <a:pt x="0" y="5163229"/>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2"/>
          <p:cNvSpPr txBox="1"/>
          <p:nvPr/>
        </p:nvSpPr>
        <p:spPr>
          <a:xfrm>
            <a:off x="1028700" y="674196"/>
            <a:ext cx="6166976" cy="866800"/>
          </a:xfrm>
          <a:prstGeom prst="rect">
            <a:avLst/>
          </a:prstGeom>
        </p:spPr>
        <p:txBody>
          <a:bodyPr lIns="0" tIns="0" rIns="0" bIns="0" rtlCol="0" anchor="t">
            <a:spAutoFit/>
          </a:bodyPr>
          <a:lstStyle/>
          <a:p>
            <a:pPr algn="ctr">
              <a:lnSpc>
                <a:spcPts val="7289"/>
              </a:lnSpc>
              <a:spcBef>
                <a:spcPct val="0"/>
              </a:spcBef>
            </a:pPr>
            <a:r>
              <a:rPr lang="en-US" sz="4859">
                <a:solidFill>
                  <a:srgbClr val="FFFFFF"/>
                </a:solidFill>
                <a:latin typeface="Open Sauce Bold"/>
              </a:rPr>
              <a:t>InceptionV3 Model :</a:t>
            </a:r>
          </a:p>
        </p:txBody>
      </p:sp>
      <p:sp>
        <p:nvSpPr>
          <p:cNvPr id="3" name="TextBox 3"/>
          <p:cNvSpPr txBox="1"/>
          <p:nvPr/>
        </p:nvSpPr>
        <p:spPr>
          <a:xfrm>
            <a:off x="1028700" y="2131694"/>
            <a:ext cx="16403440" cy="7313296"/>
          </a:xfrm>
          <a:prstGeom prst="rect">
            <a:avLst/>
          </a:prstGeom>
        </p:spPr>
        <p:txBody>
          <a:bodyPr lIns="0" tIns="0" rIns="0" bIns="0" rtlCol="0" anchor="t">
            <a:spAutoFit/>
          </a:bodyPr>
          <a:lstStyle/>
          <a:p>
            <a:pPr algn="l">
              <a:lnSpc>
                <a:spcPts val="4199"/>
              </a:lnSpc>
            </a:pPr>
            <a:r>
              <a:rPr lang="en-US" sz="2799">
                <a:solidFill>
                  <a:srgbClr val="FFFFFF"/>
                </a:solidFill>
                <a:latin typeface="Open Sauce"/>
              </a:rPr>
              <a:t> InceptionV3 is a single convolutional neural network (CNN) architecture that is  developed by Google. It incorporates multiple convolutional layers and innovative designs such as the Inception modules.    </a:t>
            </a:r>
          </a:p>
          <a:p>
            <a:pPr algn="l">
              <a:lnSpc>
                <a:spcPts val="4199"/>
              </a:lnSpc>
            </a:pPr>
            <a:r>
              <a:rPr lang="en-US" sz="2799">
                <a:solidFill>
                  <a:srgbClr val="FFFFFF"/>
                </a:solidFill>
                <a:latin typeface="Open Sauce"/>
              </a:rPr>
              <a:t>                                                   </a:t>
            </a:r>
          </a:p>
          <a:p>
            <a:pPr algn="l">
              <a:lnSpc>
                <a:spcPts val="4199"/>
              </a:lnSpc>
            </a:pPr>
            <a:r>
              <a:rPr lang="en-US" sz="2799">
                <a:solidFill>
                  <a:srgbClr val="FFFFFF"/>
                </a:solidFill>
                <a:latin typeface="Open Sauce"/>
              </a:rPr>
              <a:t>The Inception module consists of multiple parallel convolutional pathways, each processing the input data in a different way. </a:t>
            </a:r>
          </a:p>
          <a:p>
            <a:pPr algn="l">
              <a:lnSpc>
                <a:spcPts val="4199"/>
              </a:lnSpc>
            </a:pPr>
            <a:endParaRPr lang="en-US" sz="2799">
              <a:solidFill>
                <a:srgbClr val="FFFFFF"/>
              </a:solidFill>
              <a:latin typeface="Open Sauce"/>
            </a:endParaRPr>
          </a:p>
          <a:p>
            <a:pPr algn="l">
              <a:lnSpc>
                <a:spcPts val="4199"/>
              </a:lnSpc>
            </a:pPr>
            <a:r>
              <a:rPr lang="en-US" sz="2799">
                <a:solidFill>
                  <a:srgbClr val="FFFFFF"/>
                </a:solidFill>
                <a:latin typeface="Open Sauce"/>
              </a:rPr>
              <a:t>It is a pretrained version of the network that is trained on more than a million images from the ImageNet database.  It contains a total of 48 deep convolutional layers.</a:t>
            </a:r>
          </a:p>
          <a:p>
            <a:pPr algn="l">
              <a:lnSpc>
                <a:spcPts val="4199"/>
              </a:lnSpc>
            </a:pPr>
            <a:endParaRPr lang="en-US" sz="2799">
              <a:solidFill>
                <a:srgbClr val="FFFFFF"/>
              </a:solidFill>
              <a:latin typeface="Open Sauce"/>
            </a:endParaRPr>
          </a:p>
          <a:p>
            <a:pPr algn="l">
              <a:lnSpc>
                <a:spcPts val="4199"/>
              </a:lnSpc>
              <a:spcBef>
                <a:spcPct val="0"/>
              </a:spcBef>
            </a:pPr>
            <a:r>
              <a:rPr lang="en-US" sz="2799">
                <a:solidFill>
                  <a:srgbClr val="FFFFFF"/>
                </a:solidFill>
                <a:latin typeface="Open Sauce"/>
              </a:rPr>
              <a:t>Both InceptionV3 and standard CNN architectures operate on RGB images, but they employ different strategies for feature extraction. InceptionV3 uses multiple filters of various sizes across all color channels simultaneously within its Inception modules, while standard CNNs typically apply a single filter independently to each color channel.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Freeform 2"/>
          <p:cNvSpPr/>
          <p:nvPr/>
        </p:nvSpPr>
        <p:spPr>
          <a:xfrm>
            <a:off x="1603523" y="2442591"/>
            <a:ext cx="13718247" cy="6961280"/>
          </a:xfrm>
          <a:custGeom>
            <a:avLst/>
            <a:gdLst/>
            <a:ahLst/>
            <a:cxnLst/>
            <a:rect l="l" t="t" r="r" b="b"/>
            <a:pathLst>
              <a:path w="13718247" h="6961280">
                <a:moveTo>
                  <a:pt x="0" y="0"/>
                </a:moveTo>
                <a:lnTo>
                  <a:pt x="13718246" y="0"/>
                </a:lnTo>
                <a:lnTo>
                  <a:pt x="13718246" y="6961280"/>
                </a:lnTo>
                <a:lnTo>
                  <a:pt x="0" y="6961280"/>
                </a:lnTo>
                <a:lnTo>
                  <a:pt x="0" y="0"/>
                </a:lnTo>
                <a:close/>
              </a:path>
            </a:pathLst>
          </a:custGeom>
          <a:blipFill>
            <a:blip r:embed="rId2"/>
            <a:stretch>
              <a:fillRect/>
            </a:stretch>
          </a:blipFill>
        </p:spPr>
      </p:sp>
      <p:sp>
        <p:nvSpPr>
          <p:cNvPr id="3" name="TextBox 3"/>
          <p:cNvSpPr txBox="1"/>
          <p:nvPr/>
        </p:nvSpPr>
        <p:spPr>
          <a:xfrm>
            <a:off x="1603523" y="885825"/>
            <a:ext cx="8121134" cy="880113"/>
          </a:xfrm>
          <a:prstGeom prst="rect">
            <a:avLst/>
          </a:prstGeom>
        </p:spPr>
        <p:txBody>
          <a:bodyPr lIns="0" tIns="0" rIns="0" bIns="0" rtlCol="0" anchor="t">
            <a:spAutoFit/>
          </a:bodyPr>
          <a:lstStyle/>
          <a:p>
            <a:pPr algn="ctr">
              <a:lnSpc>
                <a:spcPts val="7349"/>
              </a:lnSpc>
              <a:spcBef>
                <a:spcPct val="0"/>
              </a:spcBef>
            </a:pPr>
            <a:r>
              <a:rPr lang="en-US" sz="4899">
                <a:solidFill>
                  <a:srgbClr val="FFFFFF"/>
                </a:solidFill>
                <a:latin typeface="Open Sauce Bold"/>
              </a:rPr>
              <a:t>InceptionV3 Architecture</a:t>
            </a:r>
            <a:r>
              <a:rPr lang="en-US" sz="4899">
                <a:solidFill>
                  <a:srgbClr val="FFFFFF"/>
                </a:solidFill>
                <a:latin typeface="Open Sauce"/>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Freeform 2"/>
          <p:cNvSpPr/>
          <p:nvPr/>
        </p:nvSpPr>
        <p:spPr>
          <a:xfrm>
            <a:off x="4765183" y="6172054"/>
            <a:ext cx="13147260" cy="3086246"/>
          </a:xfrm>
          <a:custGeom>
            <a:avLst/>
            <a:gdLst/>
            <a:ahLst/>
            <a:cxnLst/>
            <a:rect l="l" t="t" r="r" b="b"/>
            <a:pathLst>
              <a:path w="13147260" h="3086246">
                <a:moveTo>
                  <a:pt x="0" y="0"/>
                </a:moveTo>
                <a:lnTo>
                  <a:pt x="13147260" y="0"/>
                </a:lnTo>
                <a:lnTo>
                  <a:pt x="13147260" y="3086246"/>
                </a:lnTo>
                <a:lnTo>
                  <a:pt x="0" y="3086246"/>
                </a:lnTo>
                <a:lnTo>
                  <a:pt x="0" y="0"/>
                </a:lnTo>
                <a:close/>
              </a:path>
            </a:pathLst>
          </a:custGeom>
          <a:blipFill>
            <a:blip r:embed="rId2"/>
            <a:stretch>
              <a:fillRect l="-3403" r="-28977" b="-375"/>
            </a:stretch>
          </a:blipFill>
        </p:spPr>
      </p:sp>
      <p:sp>
        <p:nvSpPr>
          <p:cNvPr id="3" name="Freeform 3"/>
          <p:cNvSpPr/>
          <p:nvPr/>
        </p:nvSpPr>
        <p:spPr>
          <a:xfrm>
            <a:off x="4765183" y="1803817"/>
            <a:ext cx="13147260" cy="3593589"/>
          </a:xfrm>
          <a:custGeom>
            <a:avLst/>
            <a:gdLst/>
            <a:ahLst/>
            <a:cxnLst/>
            <a:rect l="l" t="t" r="r" b="b"/>
            <a:pathLst>
              <a:path w="13147260" h="3593589">
                <a:moveTo>
                  <a:pt x="0" y="0"/>
                </a:moveTo>
                <a:lnTo>
                  <a:pt x="13147260" y="0"/>
                </a:lnTo>
                <a:lnTo>
                  <a:pt x="13147260" y="3593589"/>
                </a:lnTo>
                <a:lnTo>
                  <a:pt x="0" y="3593589"/>
                </a:lnTo>
                <a:lnTo>
                  <a:pt x="0" y="0"/>
                </a:lnTo>
                <a:close/>
              </a:path>
            </a:pathLst>
          </a:custGeom>
          <a:blipFill>
            <a:blip r:embed="rId3"/>
            <a:stretch>
              <a:fillRect t="-14397"/>
            </a:stretch>
          </a:blipFill>
        </p:spPr>
      </p:sp>
      <p:sp>
        <p:nvSpPr>
          <p:cNvPr id="4" name="TextBox 4"/>
          <p:cNvSpPr txBox="1"/>
          <p:nvPr/>
        </p:nvSpPr>
        <p:spPr>
          <a:xfrm>
            <a:off x="493839" y="549086"/>
            <a:ext cx="9107107" cy="825877"/>
          </a:xfrm>
          <a:prstGeom prst="rect">
            <a:avLst/>
          </a:prstGeom>
        </p:spPr>
        <p:txBody>
          <a:bodyPr lIns="0" tIns="0" rIns="0" bIns="0" rtlCol="0" anchor="t">
            <a:spAutoFit/>
          </a:bodyPr>
          <a:lstStyle/>
          <a:p>
            <a:pPr algn="ctr">
              <a:lnSpc>
                <a:spcPts val="6916"/>
              </a:lnSpc>
              <a:spcBef>
                <a:spcPct val="0"/>
              </a:spcBef>
            </a:pPr>
            <a:r>
              <a:rPr lang="en-US" sz="4611">
                <a:solidFill>
                  <a:srgbClr val="FFFFFF"/>
                </a:solidFill>
                <a:latin typeface="Open Sauce Bold"/>
              </a:rPr>
              <a:t>Results of  InceptionV3 Model </a:t>
            </a:r>
            <a:r>
              <a:rPr lang="en-US" sz="4611">
                <a:solidFill>
                  <a:srgbClr val="FFFFFF"/>
                </a:solidFill>
                <a:latin typeface="Open Sauce"/>
              </a:rPr>
              <a:t>:</a:t>
            </a:r>
          </a:p>
        </p:txBody>
      </p:sp>
      <p:sp>
        <p:nvSpPr>
          <p:cNvPr id="5" name="TextBox 5"/>
          <p:cNvSpPr txBox="1"/>
          <p:nvPr/>
        </p:nvSpPr>
        <p:spPr>
          <a:xfrm>
            <a:off x="310673" y="3002440"/>
            <a:ext cx="4086463" cy="598171"/>
          </a:xfrm>
          <a:prstGeom prst="rect">
            <a:avLst/>
          </a:prstGeom>
        </p:spPr>
        <p:txBody>
          <a:bodyPr lIns="0" tIns="0" rIns="0" bIns="0" rtlCol="0" anchor="t">
            <a:spAutoFit/>
          </a:bodyPr>
          <a:lstStyle/>
          <a:p>
            <a:pPr algn="ctr">
              <a:lnSpc>
                <a:spcPts val="4949"/>
              </a:lnSpc>
              <a:spcBef>
                <a:spcPct val="0"/>
              </a:spcBef>
            </a:pPr>
            <a:r>
              <a:rPr lang="en-US" sz="3299">
                <a:solidFill>
                  <a:srgbClr val="FFFFFF"/>
                </a:solidFill>
                <a:latin typeface="Open Sauce Bold"/>
              </a:rPr>
              <a:t>Training Accuracy : </a:t>
            </a:r>
          </a:p>
        </p:txBody>
      </p:sp>
      <p:sp>
        <p:nvSpPr>
          <p:cNvPr id="6" name="TextBox 6"/>
          <p:cNvSpPr txBox="1"/>
          <p:nvPr/>
        </p:nvSpPr>
        <p:spPr>
          <a:xfrm>
            <a:off x="734119" y="7117006"/>
            <a:ext cx="3239572" cy="598171"/>
          </a:xfrm>
          <a:prstGeom prst="rect">
            <a:avLst/>
          </a:prstGeom>
        </p:spPr>
        <p:txBody>
          <a:bodyPr lIns="0" tIns="0" rIns="0" bIns="0" rtlCol="0" anchor="t">
            <a:spAutoFit/>
          </a:bodyPr>
          <a:lstStyle/>
          <a:p>
            <a:pPr algn="ctr">
              <a:lnSpc>
                <a:spcPts val="4949"/>
              </a:lnSpc>
              <a:spcBef>
                <a:spcPct val="0"/>
              </a:spcBef>
            </a:pPr>
            <a:r>
              <a:rPr lang="en-US" sz="3299">
                <a:solidFill>
                  <a:srgbClr val="FFFFFF"/>
                </a:solidFill>
                <a:latin typeface="Open Sauce Bold"/>
              </a:rPr>
              <a:t>Test Accuracy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Freeform 2"/>
          <p:cNvSpPr/>
          <p:nvPr/>
        </p:nvSpPr>
        <p:spPr>
          <a:xfrm>
            <a:off x="737779" y="1208389"/>
            <a:ext cx="6411776" cy="5599346"/>
          </a:xfrm>
          <a:custGeom>
            <a:avLst/>
            <a:gdLst/>
            <a:ahLst/>
            <a:cxnLst/>
            <a:rect l="l" t="t" r="r" b="b"/>
            <a:pathLst>
              <a:path w="6411776" h="5599346">
                <a:moveTo>
                  <a:pt x="0" y="0"/>
                </a:moveTo>
                <a:lnTo>
                  <a:pt x="6411776" y="0"/>
                </a:lnTo>
                <a:lnTo>
                  <a:pt x="6411776" y="5599346"/>
                </a:lnTo>
                <a:lnTo>
                  <a:pt x="0" y="5599346"/>
                </a:lnTo>
                <a:lnTo>
                  <a:pt x="0" y="0"/>
                </a:lnTo>
                <a:close/>
              </a:path>
            </a:pathLst>
          </a:custGeom>
          <a:blipFill>
            <a:blip r:embed="rId2"/>
            <a:stretch>
              <a:fillRect t="-3204" r="-2653" b="-284"/>
            </a:stretch>
          </a:blipFill>
        </p:spPr>
      </p:sp>
      <p:sp>
        <p:nvSpPr>
          <p:cNvPr id="3" name="TextBox 3"/>
          <p:cNvSpPr txBox="1"/>
          <p:nvPr/>
        </p:nvSpPr>
        <p:spPr>
          <a:xfrm>
            <a:off x="8317430" y="1550445"/>
            <a:ext cx="7415613" cy="1476633"/>
          </a:xfrm>
          <a:prstGeom prst="rect">
            <a:avLst/>
          </a:prstGeom>
        </p:spPr>
        <p:txBody>
          <a:bodyPr lIns="0" tIns="0" rIns="0" bIns="0" rtlCol="0" anchor="t">
            <a:spAutoFit/>
          </a:bodyPr>
          <a:lstStyle/>
          <a:p>
            <a:pPr marL="0" lvl="0" indent="0" algn="l">
              <a:lnSpc>
                <a:spcPts val="5797"/>
              </a:lnSpc>
            </a:pPr>
            <a:r>
              <a:rPr lang="en-US" sz="5270">
                <a:solidFill>
                  <a:srgbClr val="FFFFFF"/>
                </a:solidFill>
                <a:latin typeface="Open Sans Bold"/>
              </a:rPr>
              <a:t>ROI EXTRACTION USING HAAR CASCADE</a:t>
            </a:r>
          </a:p>
        </p:txBody>
      </p:sp>
      <p:sp>
        <p:nvSpPr>
          <p:cNvPr id="4" name="TextBox 4"/>
          <p:cNvSpPr txBox="1"/>
          <p:nvPr/>
        </p:nvSpPr>
        <p:spPr>
          <a:xfrm>
            <a:off x="7947650" y="3175645"/>
            <a:ext cx="9873361" cy="2114550"/>
          </a:xfrm>
          <a:prstGeom prst="rect">
            <a:avLst/>
          </a:prstGeom>
        </p:spPr>
        <p:txBody>
          <a:bodyPr lIns="0" tIns="0" rIns="0" bIns="0" rtlCol="0" anchor="t">
            <a:spAutoFit/>
          </a:bodyPr>
          <a:lstStyle/>
          <a:p>
            <a:pPr marL="0" lvl="0" indent="0" algn="l">
              <a:lnSpc>
                <a:spcPts val="4200"/>
              </a:lnSpc>
            </a:pPr>
            <a:r>
              <a:rPr lang="en-US" sz="3000">
                <a:solidFill>
                  <a:srgbClr val="FFFFFF"/>
                </a:solidFill>
                <a:latin typeface="Open Sans"/>
              </a:rPr>
              <a:t>haar cascade is a ML based object detection technique which is popular for detecting faces. The Haar Cascade algorithm is trained using a large dataset of positive and negative examples.</a:t>
            </a:r>
          </a:p>
        </p:txBody>
      </p:sp>
      <p:sp>
        <p:nvSpPr>
          <p:cNvPr id="5" name="TextBox 5"/>
          <p:cNvSpPr txBox="1"/>
          <p:nvPr/>
        </p:nvSpPr>
        <p:spPr>
          <a:xfrm>
            <a:off x="7739011" y="5419712"/>
            <a:ext cx="9213848" cy="630537"/>
          </a:xfrm>
          <a:prstGeom prst="rect">
            <a:avLst/>
          </a:prstGeom>
        </p:spPr>
        <p:txBody>
          <a:bodyPr lIns="0" tIns="0" rIns="0" bIns="0" rtlCol="0" anchor="t">
            <a:spAutoFit/>
          </a:bodyPr>
          <a:lstStyle/>
          <a:p>
            <a:pPr algn="ctr">
              <a:lnSpc>
                <a:spcPts val="5145"/>
              </a:lnSpc>
              <a:spcBef>
                <a:spcPct val="0"/>
              </a:spcBef>
            </a:pPr>
            <a:r>
              <a:rPr lang="en-US" sz="3675">
                <a:solidFill>
                  <a:srgbClr val="FFFFFF"/>
                </a:solidFill>
                <a:latin typeface="Open Sauce Bold"/>
              </a:rPr>
              <a:t>How it works</a:t>
            </a:r>
          </a:p>
        </p:txBody>
      </p:sp>
      <p:sp>
        <p:nvSpPr>
          <p:cNvPr id="6" name="TextBox 6"/>
          <p:cNvSpPr txBox="1"/>
          <p:nvPr/>
        </p:nvSpPr>
        <p:spPr>
          <a:xfrm>
            <a:off x="7739011" y="6600270"/>
            <a:ext cx="10290640" cy="21240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FFFFFF"/>
                </a:solidFill>
                <a:latin typeface="Open Sauce Bold"/>
              </a:rPr>
              <a:t>T</a:t>
            </a:r>
            <a:r>
              <a:rPr lang="en-US" sz="3000">
                <a:solidFill>
                  <a:srgbClr val="FFFFFF"/>
                </a:solidFill>
                <a:latin typeface="Open Sauce"/>
              </a:rPr>
              <a:t>he algorithm uses a set of predefined features called Haar-like features. These features are simple rectangular patterns that are calculated over the image at different scales and positions.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2"/>
          <p:cNvSpPr txBox="1"/>
          <p:nvPr/>
        </p:nvSpPr>
        <p:spPr>
          <a:xfrm>
            <a:off x="6096000" y="723900"/>
            <a:ext cx="5116738"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FFFFFF"/>
                </a:solidFill>
                <a:latin typeface="Open Sauce Bold"/>
              </a:rPr>
              <a:t>How it works</a:t>
            </a:r>
          </a:p>
        </p:txBody>
      </p:sp>
      <p:sp>
        <p:nvSpPr>
          <p:cNvPr id="3" name="TextBox 3"/>
          <p:cNvSpPr txBox="1"/>
          <p:nvPr/>
        </p:nvSpPr>
        <p:spPr>
          <a:xfrm>
            <a:off x="1028700" y="2244331"/>
            <a:ext cx="16546541" cy="6494567"/>
          </a:xfrm>
          <a:prstGeom prst="rect">
            <a:avLst/>
          </a:prstGeom>
        </p:spPr>
        <p:txBody>
          <a:bodyPr lIns="0" tIns="0" rIns="0" bIns="0" rtlCol="0" anchor="t">
            <a:spAutoFit/>
          </a:bodyPr>
          <a:lstStyle/>
          <a:p>
            <a:pPr marL="660307" lvl="1" indent="-330154" algn="l">
              <a:lnSpc>
                <a:spcPts val="4281"/>
              </a:lnSpc>
              <a:buFont typeface="Arial"/>
              <a:buChar char="•"/>
            </a:pPr>
            <a:r>
              <a:rPr lang="en-US" sz="3058">
                <a:solidFill>
                  <a:srgbClr val="FFFFFF"/>
                </a:solidFill>
                <a:latin typeface="Open Sauce"/>
              </a:rPr>
              <a:t>the algorithm slides window of fixed size across the image then it calculates delta</a:t>
            </a:r>
          </a:p>
          <a:p>
            <a:pPr marL="660307" lvl="1" indent="-330154" algn="l">
              <a:lnSpc>
                <a:spcPts val="4281"/>
              </a:lnSpc>
              <a:buFont typeface="Arial"/>
              <a:buChar char="•"/>
            </a:pPr>
            <a:r>
              <a:rPr lang="en-US" sz="3058" u="sng">
                <a:solidFill>
                  <a:srgbClr val="FFFFFF"/>
                </a:solidFill>
                <a:latin typeface="Open Sauce Bold"/>
              </a:rPr>
              <a:t>delta = Intensity of white region - intensity of black region</a:t>
            </a:r>
          </a:p>
          <a:p>
            <a:pPr marL="660307" lvl="1" indent="-330154" algn="l">
              <a:lnSpc>
                <a:spcPts val="4281"/>
              </a:lnSpc>
              <a:buFont typeface="Arial"/>
              <a:buChar char="•"/>
            </a:pPr>
            <a:r>
              <a:rPr lang="en-US" sz="3058">
                <a:solidFill>
                  <a:srgbClr val="FFFFFF"/>
                </a:solidFill>
                <a:latin typeface="Open Sauce"/>
              </a:rPr>
              <a:t>Goal is to chose a feature for each location in order to maximise delta</a:t>
            </a:r>
          </a:p>
          <a:p>
            <a:pPr marL="660307" lvl="1" indent="-330154" algn="l">
              <a:lnSpc>
                <a:spcPts val="4281"/>
              </a:lnSpc>
              <a:buFont typeface="Arial"/>
              <a:buChar char="•"/>
            </a:pPr>
            <a:r>
              <a:rPr lang="en-US" sz="3058">
                <a:solidFill>
                  <a:srgbClr val="FFFFFF"/>
                </a:solidFill>
                <a:latin typeface="Open Sauce"/>
              </a:rPr>
              <a:t>So features are location dependent that is each location may use different feature</a:t>
            </a:r>
          </a:p>
          <a:p>
            <a:pPr marL="660307" lvl="1" indent="-330154" algn="l">
              <a:lnSpc>
                <a:spcPts val="4281"/>
              </a:lnSpc>
              <a:buFont typeface="Arial"/>
              <a:buChar char="•"/>
            </a:pPr>
            <a:r>
              <a:rPr lang="en-US" sz="3058">
                <a:solidFill>
                  <a:srgbClr val="FFFFFF"/>
                </a:solidFill>
                <a:latin typeface="Open Sauce"/>
              </a:rPr>
              <a:t>features also have different sizes </a:t>
            </a:r>
          </a:p>
          <a:p>
            <a:pPr marL="660307" lvl="1" indent="-330154" algn="l">
              <a:lnSpc>
                <a:spcPts val="4281"/>
              </a:lnSpc>
              <a:buFont typeface="Arial"/>
              <a:buChar char="•"/>
            </a:pPr>
            <a:r>
              <a:rPr lang="en-US" sz="3058">
                <a:solidFill>
                  <a:srgbClr val="FFFFFF"/>
                </a:solidFill>
                <a:latin typeface="Open Sauce"/>
              </a:rPr>
              <a:t> The trained model consists of a cascade of classifiers, each of which consists of several stages. </a:t>
            </a:r>
          </a:p>
          <a:p>
            <a:pPr marL="660307" lvl="1" indent="-330154" algn="l">
              <a:lnSpc>
                <a:spcPts val="4281"/>
              </a:lnSpc>
              <a:buFont typeface="Arial"/>
              <a:buChar char="•"/>
            </a:pPr>
            <a:r>
              <a:rPr lang="en-US" sz="3058">
                <a:solidFill>
                  <a:srgbClr val="FFFFFF"/>
                </a:solidFill>
                <a:latin typeface="Open Sauce"/>
              </a:rPr>
              <a:t>Each stage consists of a set of weak classifiers, typically based on a simple machine learning algorithm like decision trees or boosted classifiers.</a:t>
            </a:r>
          </a:p>
          <a:p>
            <a:pPr marL="660307" lvl="1" indent="-330154" algn="l">
              <a:lnSpc>
                <a:spcPts val="4281"/>
              </a:lnSpc>
              <a:buFont typeface="Arial"/>
              <a:buChar char="•"/>
            </a:pPr>
            <a:r>
              <a:rPr lang="en-US" sz="3058">
                <a:solidFill>
                  <a:srgbClr val="FFFFFF"/>
                </a:solidFill>
                <a:latin typeface="Open Sauce"/>
              </a:rPr>
              <a:t> These weak classifiers sequentially filter out regions of the image that are unlikely to contain the object, allowing subsequent stages to focus on more promising regions.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Freeform 2"/>
          <p:cNvSpPr/>
          <p:nvPr/>
        </p:nvSpPr>
        <p:spPr>
          <a:xfrm>
            <a:off x="388190" y="2257475"/>
            <a:ext cx="9320351" cy="6926919"/>
          </a:xfrm>
          <a:custGeom>
            <a:avLst/>
            <a:gdLst/>
            <a:ahLst/>
            <a:cxnLst/>
            <a:rect l="l" t="t" r="r" b="b"/>
            <a:pathLst>
              <a:path w="9320351" h="6926919">
                <a:moveTo>
                  <a:pt x="0" y="0"/>
                </a:moveTo>
                <a:lnTo>
                  <a:pt x="9320351" y="0"/>
                </a:lnTo>
                <a:lnTo>
                  <a:pt x="9320351" y="6926918"/>
                </a:lnTo>
                <a:lnTo>
                  <a:pt x="0" y="6926918"/>
                </a:lnTo>
                <a:lnTo>
                  <a:pt x="0" y="0"/>
                </a:lnTo>
                <a:close/>
              </a:path>
            </a:pathLst>
          </a:custGeom>
          <a:blipFill>
            <a:blip r:embed="rId2"/>
            <a:stretch>
              <a:fillRect l="-4302" r="-10015"/>
            </a:stretch>
          </a:blipFill>
        </p:spPr>
      </p:sp>
      <p:sp>
        <p:nvSpPr>
          <p:cNvPr id="3" name="Freeform 3"/>
          <p:cNvSpPr/>
          <p:nvPr/>
        </p:nvSpPr>
        <p:spPr>
          <a:xfrm>
            <a:off x="9941701" y="2939031"/>
            <a:ext cx="7847488" cy="6104268"/>
          </a:xfrm>
          <a:custGeom>
            <a:avLst/>
            <a:gdLst/>
            <a:ahLst/>
            <a:cxnLst/>
            <a:rect l="l" t="t" r="r" b="b"/>
            <a:pathLst>
              <a:path w="7847488" h="6104268">
                <a:moveTo>
                  <a:pt x="0" y="0"/>
                </a:moveTo>
                <a:lnTo>
                  <a:pt x="7847488" y="0"/>
                </a:lnTo>
                <a:lnTo>
                  <a:pt x="7847488" y="6104267"/>
                </a:lnTo>
                <a:lnTo>
                  <a:pt x="0" y="6104267"/>
                </a:lnTo>
                <a:lnTo>
                  <a:pt x="0" y="0"/>
                </a:lnTo>
                <a:close/>
              </a:path>
            </a:pathLst>
          </a:custGeom>
          <a:blipFill>
            <a:blip r:embed="rId3"/>
            <a:stretch>
              <a:fillRect/>
            </a:stretch>
          </a:blipFill>
        </p:spPr>
      </p:sp>
      <p:sp>
        <p:nvSpPr>
          <p:cNvPr id="4" name="TextBox 4"/>
          <p:cNvSpPr txBox="1"/>
          <p:nvPr/>
        </p:nvSpPr>
        <p:spPr>
          <a:xfrm>
            <a:off x="0" y="655057"/>
            <a:ext cx="13201239" cy="1038225"/>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Open Sauce Bold"/>
              </a:rPr>
              <a:t>Output of haar cascade classifier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2" name="Group 2"/>
          <p:cNvGrpSpPr/>
          <p:nvPr/>
        </p:nvGrpSpPr>
        <p:grpSpPr>
          <a:xfrm>
            <a:off x="-169976" y="1824635"/>
            <a:ext cx="2335035" cy="23350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solidFill>
          </p:spPr>
        </p:sp>
        <p:sp>
          <p:nvSpPr>
            <p:cNvPr id="4" name="TextBox 4"/>
            <p:cNvSpPr txBox="1"/>
            <p:nvPr/>
          </p:nvSpPr>
          <p:spPr>
            <a:xfrm>
              <a:off x="139700" y="73025"/>
              <a:ext cx="533400" cy="600075"/>
            </a:xfrm>
            <a:prstGeom prst="rect">
              <a:avLst/>
            </a:prstGeom>
          </p:spPr>
          <p:txBody>
            <a:bodyPr lIns="50800" tIns="50800" rIns="50800" bIns="50800" rtlCol="0" anchor="ctr"/>
            <a:lstStyle/>
            <a:p>
              <a:pPr algn="ctr">
                <a:lnSpc>
                  <a:spcPts val="3150"/>
                </a:lnSpc>
              </a:pPr>
              <a:r>
                <a:rPr lang="en-US" sz="2100">
                  <a:solidFill>
                    <a:srgbClr val="FFFFFF"/>
                  </a:solidFill>
                  <a:latin typeface="Open Sauce"/>
                </a:rPr>
                <a:t>Capture video</a:t>
              </a:r>
            </a:p>
          </p:txBody>
        </p:sp>
      </p:grpSp>
      <p:grpSp>
        <p:nvGrpSpPr>
          <p:cNvPr id="5" name="Group 5"/>
          <p:cNvGrpSpPr/>
          <p:nvPr/>
        </p:nvGrpSpPr>
        <p:grpSpPr>
          <a:xfrm>
            <a:off x="3965283" y="1824635"/>
            <a:ext cx="2335035" cy="23350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solidFill>
          </p:spPr>
        </p:sp>
        <p:sp>
          <p:nvSpPr>
            <p:cNvPr id="7" name="TextBox 7"/>
            <p:cNvSpPr txBox="1"/>
            <p:nvPr/>
          </p:nvSpPr>
          <p:spPr>
            <a:xfrm>
              <a:off x="139700" y="73025"/>
              <a:ext cx="533400" cy="600075"/>
            </a:xfrm>
            <a:prstGeom prst="rect">
              <a:avLst/>
            </a:prstGeom>
          </p:spPr>
          <p:txBody>
            <a:bodyPr lIns="50800" tIns="50800" rIns="50800" bIns="50800" rtlCol="0" anchor="ctr"/>
            <a:lstStyle/>
            <a:p>
              <a:pPr algn="ctr">
                <a:lnSpc>
                  <a:spcPts val="3150"/>
                </a:lnSpc>
              </a:pPr>
              <a:r>
                <a:rPr lang="en-US" sz="2100">
                  <a:solidFill>
                    <a:srgbClr val="FFFFFF"/>
                  </a:solidFill>
                  <a:latin typeface="Open Sauce"/>
                </a:rPr>
                <a:t>extract frame</a:t>
              </a:r>
            </a:p>
          </p:txBody>
        </p:sp>
      </p:grpSp>
      <p:grpSp>
        <p:nvGrpSpPr>
          <p:cNvPr id="8" name="Group 8"/>
          <p:cNvGrpSpPr/>
          <p:nvPr/>
        </p:nvGrpSpPr>
        <p:grpSpPr>
          <a:xfrm>
            <a:off x="7370180" y="1824635"/>
            <a:ext cx="2323680" cy="23236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solidFill>
          </p:spPr>
        </p:sp>
        <p:sp>
          <p:nvSpPr>
            <p:cNvPr id="10" name="TextBox 10"/>
            <p:cNvSpPr txBox="1"/>
            <p:nvPr/>
          </p:nvSpPr>
          <p:spPr>
            <a:xfrm>
              <a:off x="139700" y="73025"/>
              <a:ext cx="533400" cy="600075"/>
            </a:xfrm>
            <a:prstGeom prst="rect">
              <a:avLst/>
            </a:prstGeom>
          </p:spPr>
          <p:txBody>
            <a:bodyPr lIns="50800" tIns="50800" rIns="50800" bIns="50800" rtlCol="0" anchor="ctr"/>
            <a:lstStyle/>
            <a:p>
              <a:pPr algn="ctr">
                <a:lnSpc>
                  <a:spcPts val="3150"/>
                </a:lnSpc>
              </a:pPr>
              <a:r>
                <a:rPr lang="en-US" sz="2100">
                  <a:solidFill>
                    <a:srgbClr val="FFFFFF"/>
                  </a:solidFill>
                  <a:latin typeface="Open Sauce"/>
                </a:rPr>
                <a:t>extract ROI(eyes)</a:t>
              </a:r>
            </a:p>
          </p:txBody>
        </p:sp>
      </p:grpSp>
      <p:grpSp>
        <p:nvGrpSpPr>
          <p:cNvPr id="11" name="Group 11"/>
          <p:cNvGrpSpPr/>
          <p:nvPr/>
        </p:nvGrpSpPr>
        <p:grpSpPr>
          <a:xfrm>
            <a:off x="10613803" y="1848384"/>
            <a:ext cx="2323680" cy="23236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solidFill>
          </p:spPr>
        </p:sp>
        <p:sp>
          <p:nvSpPr>
            <p:cNvPr id="13" name="TextBox 13"/>
            <p:cNvSpPr txBox="1"/>
            <p:nvPr/>
          </p:nvSpPr>
          <p:spPr>
            <a:xfrm>
              <a:off x="139700" y="73025"/>
              <a:ext cx="533400" cy="600075"/>
            </a:xfrm>
            <a:prstGeom prst="rect">
              <a:avLst/>
            </a:prstGeom>
          </p:spPr>
          <p:txBody>
            <a:bodyPr lIns="50800" tIns="50800" rIns="50800" bIns="50800" rtlCol="0" anchor="ctr"/>
            <a:lstStyle/>
            <a:p>
              <a:pPr algn="ctr">
                <a:lnSpc>
                  <a:spcPts val="3150"/>
                </a:lnSpc>
              </a:pPr>
              <a:r>
                <a:rPr lang="en-US" sz="2100">
                  <a:solidFill>
                    <a:srgbClr val="FFFFFF"/>
                  </a:solidFill>
                  <a:latin typeface="Open Sauce"/>
                </a:rPr>
                <a:t>Rescale Image</a:t>
              </a:r>
            </a:p>
          </p:txBody>
        </p:sp>
      </p:grpSp>
      <p:grpSp>
        <p:nvGrpSpPr>
          <p:cNvPr id="14" name="Group 14"/>
          <p:cNvGrpSpPr/>
          <p:nvPr/>
        </p:nvGrpSpPr>
        <p:grpSpPr>
          <a:xfrm>
            <a:off x="13861408" y="2054191"/>
            <a:ext cx="3313188" cy="1912067"/>
            <a:chOff x="0" y="0"/>
            <a:chExt cx="949461" cy="547941"/>
          </a:xfrm>
        </p:grpSpPr>
        <p:sp>
          <p:nvSpPr>
            <p:cNvPr id="15" name="Freeform 15"/>
            <p:cNvSpPr/>
            <p:nvPr/>
          </p:nvSpPr>
          <p:spPr>
            <a:xfrm>
              <a:off x="0" y="0"/>
              <a:ext cx="949461" cy="547941"/>
            </a:xfrm>
            <a:custGeom>
              <a:avLst/>
              <a:gdLst/>
              <a:ahLst/>
              <a:cxnLst/>
              <a:rect l="l" t="t" r="r" b="b"/>
              <a:pathLst>
                <a:path w="949461" h="547941">
                  <a:moveTo>
                    <a:pt x="474730" y="0"/>
                  </a:moveTo>
                  <a:cubicBezTo>
                    <a:pt x="212544" y="0"/>
                    <a:pt x="0" y="122661"/>
                    <a:pt x="0" y="273971"/>
                  </a:cubicBezTo>
                  <a:cubicBezTo>
                    <a:pt x="0" y="425281"/>
                    <a:pt x="212544" y="547941"/>
                    <a:pt x="474730" y="547941"/>
                  </a:cubicBezTo>
                  <a:cubicBezTo>
                    <a:pt x="736917" y="547941"/>
                    <a:pt x="949461" y="425281"/>
                    <a:pt x="949461" y="273971"/>
                  </a:cubicBezTo>
                  <a:cubicBezTo>
                    <a:pt x="949461" y="122661"/>
                    <a:pt x="736917" y="0"/>
                    <a:pt x="474730" y="0"/>
                  </a:cubicBezTo>
                  <a:close/>
                </a:path>
              </a:pathLst>
            </a:custGeom>
            <a:solidFill>
              <a:srgbClr val="000000"/>
            </a:solidFill>
          </p:spPr>
        </p:sp>
        <p:sp>
          <p:nvSpPr>
            <p:cNvPr id="16" name="TextBox 16"/>
            <p:cNvSpPr txBox="1"/>
            <p:nvPr/>
          </p:nvSpPr>
          <p:spPr>
            <a:xfrm>
              <a:off x="89012" y="-15305"/>
              <a:ext cx="771437" cy="511877"/>
            </a:xfrm>
            <a:prstGeom prst="rect">
              <a:avLst/>
            </a:prstGeom>
          </p:spPr>
          <p:txBody>
            <a:bodyPr lIns="50800" tIns="50800" rIns="50800" bIns="50800" rtlCol="0" anchor="ctr"/>
            <a:lstStyle/>
            <a:p>
              <a:pPr algn="ctr">
                <a:lnSpc>
                  <a:spcPts val="3150"/>
                </a:lnSpc>
              </a:pPr>
              <a:r>
                <a:rPr lang="en-US" sz="2100">
                  <a:solidFill>
                    <a:srgbClr val="FFFFFF"/>
                  </a:solidFill>
                  <a:latin typeface="Open Sauce"/>
                </a:rPr>
                <a:t>MODEL</a:t>
              </a:r>
            </a:p>
          </p:txBody>
        </p:sp>
      </p:grpSp>
      <p:sp>
        <p:nvSpPr>
          <p:cNvPr id="17" name="AutoShape 17"/>
          <p:cNvSpPr/>
          <p:nvPr/>
        </p:nvSpPr>
        <p:spPr>
          <a:xfrm>
            <a:off x="2165058" y="2992153"/>
            <a:ext cx="1800225" cy="0"/>
          </a:xfrm>
          <a:prstGeom prst="line">
            <a:avLst/>
          </a:prstGeom>
          <a:ln w="38100" cap="flat">
            <a:solidFill>
              <a:srgbClr val="FFFFFF"/>
            </a:solidFill>
            <a:prstDash val="solid"/>
            <a:headEnd type="none" w="sm" len="sm"/>
            <a:tailEnd type="triangle" w="lg" len="med"/>
          </a:ln>
        </p:spPr>
      </p:sp>
      <p:sp>
        <p:nvSpPr>
          <p:cNvPr id="18" name="AutoShape 18"/>
          <p:cNvSpPr/>
          <p:nvPr/>
        </p:nvSpPr>
        <p:spPr>
          <a:xfrm flipV="1">
            <a:off x="6300318" y="2986475"/>
            <a:ext cx="1069862" cy="5677"/>
          </a:xfrm>
          <a:prstGeom prst="line">
            <a:avLst/>
          </a:prstGeom>
          <a:ln w="38100" cap="flat">
            <a:solidFill>
              <a:srgbClr val="FFFFFF"/>
            </a:solidFill>
            <a:prstDash val="solid"/>
            <a:headEnd type="none" w="sm" len="sm"/>
            <a:tailEnd type="triangle" w="lg" len="med"/>
          </a:ln>
        </p:spPr>
      </p:sp>
      <p:sp>
        <p:nvSpPr>
          <p:cNvPr id="19" name="AutoShape 19"/>
          <p:cNvSpPr/>
          <p:nvPr/>
        </p:nvSpPr>
        <p:spPr>
          <a:xfrm>
            <a:off x="9693860" y="2986475"/>
            <a:ext cx="919943" cy="23749"/>
          </a:xfrm>
          <a:prstGeom prst="line">
            <a:avLst/>
          </a:prstGeom>
          <a:ln w="38100" cap="flat">
            <a:solidFill>
              <a:srgbClr val="FFFFFF"/>
            </a:solidFill>
            <a:prstDash val="solid"/>
            <a:headEnd type="none" w="sm" len="sm"/>
            <a:tailEnd type="triangle" w="lg" len="med"/>
          </a:ln>
        </p:spPr>
      </p:sp>
      <p:sp>
        <p:nvSpPr>
          <p:cNvPr id="20" name="AutoShape 20"/>
          <p:cNvSpPr/>
          <p:nvPr/>
        </p:nvSpPr>
        <p:spPr>
          <a:xfrm>
            <a:off x="12937483" y="3010224"/>
            <a:ext cx="923925" cy="0"/>
          </a:xfrm>
          <a:prstGeom prst="line">
            <a:avLst/>
          </a:prstGeom>
          <a:ln w="38100" cap="flat">
            <a:solidFill>
              <a:srgbClr val="FFFFFF"/>
            </a:solidFill>
            <a:prstDash val="solid"/>
            <a:headEnd type="none" w="sm" len="sm"/>
            <a:tailEnd type="triangle" w="lg" len="med"/>
          </a:ln>
        </p:spPr>
      </p:sp>
      <p:grpSp>
        <p:nvGrpSpPr>
          <p:cNvPr id="21" name="Group 21"/>
          <p:cNvGrpSpPr/>
          <p:nvPr/>
        </p:nvGrpSpPr>
        <p:grpSpPr>
          <a:xfrm>
            <a:off x="11916161" y="4918688"/>
            <a:ext cx="2042643" cy="204264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3150"/>
                </a:lnSpc>
              </a:pPr>
              <a:r>
                <a:rPr lang="en-US" sz="2100">
                  <a:solidFill>
                    <a:srgbClr val="FFFFFF"/>
                  </a:solidFill>
                  <a:latin typeface="Open Sauce"/>
                </a:rPr>
                <a:t>Open Eyes</a:t>
              </a:r>
            </a:p>
          </p:txBody>
        </p:sp>
      </p:grpSp>
      <p:grpSp>
        <p:nvGrpSpPr>
          <p:cNvPr id="24" name="Group 24"/>
          <p:cNvGrpSpPr/>
          <p:nvPr/>
        </p:nvGrpSpPr>
        <p:grpSpPr>
          <a:xfrm>
            <a:off x="16132386" y="4918688"/>
            <a:ext cx="2155614" cy="215561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6" name="TextBox 26"/>
            <p:cNvSpPr txBox="1"/>
            <p:nvPr/>
          </p:nvSpPr>
          <p:spPr>
            <a:xfrm>
              <a:off x="76200" y="9525"/>
              <a:ext cx="660400" cy="727075"/>
            </a:xfrm>
            <a:prstGeom prst="rect">
              <a:avLst/>
            </a:prstGeom>
          </p:spPr>
          <p:txBody>
            <a:bodyPr lIns="50800" tIns="50800" rIns="50800" bIns="50800" rtlCol="0" anchor="ctr"/>
            <a:lstStyle/>
            <a:p>
              <a:pPr algn="ctr">
                <a:lnSpc>
                  <a:spcPts val="3150"/>
                </a:lnSpc>
              </a:pPr>
              <a:r>
                <a:rPr lang="en-US" sz="2100">
                  <a:solidFill>
                    <a:srgbClr val="FFFFFF"/>
                  </a:solidFill>
                  <a:latin typeface="Open Sauce"/>
                </a:rPr>
                <a:t>Close Eyes</a:t>
              </a:r>
            </a:p>
          </p:txBody>
        </p:sp>
      </p:grpSp>
      <p:grpSp>
        <p:nvGrpSpPr>
          <p:cNvPr id="27" name="Group 27"/>
          <p:cNvGrpSpPr/>
          <p:nvPr/>
        </p:nvGrpSpPr>
        <p:grpSpPr>
          <a:xfrm>
            <a:off x="14045737" y="7176491"/>
            <a:ext cx="2416192" cy="241619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solidFill>
          </p:spPr>
        </p:sp>
        <p:sp>
          <p:nvSpPr>
            <p:cNvPr id="29" name="TextBox 29"/>
            <p:cNvSpPr txBox="1"/>
            <p:nvPr/>
          </p:nvSpPr>
          <p:spPr>
            <a:xfrm>
              <a:off x="139700" y="73025"/>
              <a:ext cx="533400" cy="600075"/>
            </a:xfrm>
            <a:prstGeom prst="rect">
              <a:avLst/>
            </a:prstGeom>
          </p:spPr>
          <p:txBody>
            <a:bodyPr lIns="50800" tIns="50800" rIns="50800" bIns="50800" rtlCol="0" anchor="ctr"/>
            <a:lstStyle/>
            <a:p>
              <a:pPr algn="ctr">
                <a:lnSpc>
                  <a:spcPts val="3150"/>
                </a:lnSpc>
              </a:pPr>
              <a:r>
                <a:rPr lang="en-US" sz="2100">
                  <a:solidFill>
                    <a:srgbClr val="FFFFFF"/>
                  </a:solidFill>
                  <a:latin typeface="Open Sauce"/>
                </a:rPr>
                <a:t>SCORE is updated</a:t>
              </a:r>
            </a:p>
          </p:txBody>
        </p:sp>
      </p:grpSp>
      <p:sp>
        <p:nvSpPr>
          <p:cNvPr id="30" name="AutoShape 30"/>
          <p:cNvSpPr/>
          <p:nvPr/>
        </p:nvSpPr>
        <p:spPr>
          <a:xfrm flipH="1">
            <a:off x="12937483" y="3398539"/>
            <a:ext cx="1930301" cy="1520149"/>
          </a:xfrm>
          <a:prstGeom prst="line">
            <a:avLst/>
          </a:prstGeom>
          <a:ln w="38100" cap="flat">
            <a:solidFill>
              <a:srgbClr val="FFFFFF"/>
            </a:solidFill>
            <a:prstDash val="solid"/>
            <a:headEnd type="none" w="sm" len="sm"/>
            <a:tailEnd type="arrow" w="med" len="sm"/>
          </a:ln>
        </p:spPr>
      </p:sp>
      <p:sp>
        <p:nvSpPr>
          <p:cNvPr id="31" name="AutoShape 31"/>
          <p:cNvSpPr/>
          <p:nvPr/>
        </p:nvSpPr>
        <p:spPr>
          <a:xfrm>
            <a:off x="16461928" y="3693753"/>
            <a:ext cx="748265" cy="1224935"/>
          </a:xfrm>
          <a:prstGeom prst="line">
            <a:avLst/>
          </a:prstGeom>
          <a:ln w="38100" cap="flat">
            <a:solidFill>
              <a:srgbClr val="FFFFFF"/>
            </a:solidFill>
            <a:prstDash val="solid"/>
            <a:headEnd type="none" w="sm" len="sm"/>
            <a:tailEnd type="triangle" w="lg" len="med"/>
          </a:ln>
        </p:spPr>
      </p:sp>
      <p:grpSp>
        <p:nvGrpSpPr>
          <p:cNvPr id="32" name="Group 32"/>
          <p:cNvGrpSpPr/>
          <p:nvPr/>
        </p:nvGrpSpPr>
        <p:grpSpPr>
          <a:xfrm>
            <a:off x="3986315" y="7176491"/>
            <a:ext cx="2314002" cy="231400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solidFill>
          </p:spPr>
        </p:sp>
        <p:sp>
          <p:nvSpPr>
            <p:cNvPr id="34" name="TextBox 34"/>
            <p:cNvSpPr txBox="1"/>
            <p:nvPr/>
          </p:nvSpPr>
          <p:spPr>
            <a:xfrm>
              <a:off x="139700" y="73025"/>
              <a:ext cx="533400" cy="600075"/>
            </a:xfrm>
            <a:prstGeom prst="rect">
              <a:avLst/>
            </a:prstGeom>
          </p:spPr>
          <p:txBody>
            <a:bodyPr lIns="50800" tIns="50800" rIns="50800" bIns="50800" rtlCol="0" anchor="ctr"/>
            <a:lstStyle/>
            <a:p>
              <a:pPr algn="ctr">
                <a:lnSpc>
                  <a:spcPts val="3150"/>
                </a:lnSpc>
              </a:pPr>
              <a:r>
                <a:rPr lang="en-US" sz="2100">
                  <a:solidFill>
                    <a:srgbClr val="FFFFFF"/>
                  </a:solidFill>
                  <a:latin typeface="Open Sauce"/>
                </a:rPr>
                <a:t>next frame</a:t>
              </a:r>
            </a:p>
          </p:txBody>
        </p:sp>
      </p:grpSp>
      <p:sp>
        <p:nvSpPr>
          <p:cNvPr id="35" name="TextBox 35"/>
          <p:cNvSpPr txBox="1"/>
          <p:nvPr/>
        </p:nvSpPr>
        <p:spPr>
          <a:xfrm>
            <a:off x="4709913" y="650875"/>
            <a:ext cx="7868989" cy="67945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Open Sauce Bold"/>
              </a:rPr>
              <a:t>Overview of the main algorithm</a:t>
            </a:r>
          </a:p>
        </p:txBody>
      </p:sp>
      <p:sp>
        <p:nvSpPr>
          <p:cNvPr id="36" name="AutoShape 36"/>
          <p:cNvSpPr/>
          <p:nvPr/>
        </p:nvSpPr>
        <p:spPr>
          <a:xfrm flipH="1" flipV="1">
            <a:off x="6300318" y="8333492"/>
            <a:ext cx="7745419" cy="51095"/>
          </a:xfrm>
          <a:prstGeom prst="line">
            <a:avLst/>
          </a:prstGeom>
          <a:ln w="38100" cap="flat">
            <a:solidFill>
              <a:srgbClr val="FFFFFF"/>
            </a:solidFill>
            <a:prstDash val="solid"/>
            <a:headEnd type="none" w="sm" len="sm"/>
            <a:tailEnd type="arrow" w="med" len="sm"/>
          </a:ln>
        </p:spPr>
      </p:sp>
      <p:sp>
        <p:nvSpPr>
          <p:cNvPr id="37" name="AutoShape 37"/>
          <p:cNvSpPr/>
          <p:nvPr/>
        </p:nvSpPr>
        <p:spPr>
          <a:xfrm flipH="1" flipV="1">
            <a:off x="5132800" y="4159670"/>
            <a:ext cx="10516" cy="3016821"/>
          </a:xfrm>
          <a:prstGeom prst="line">
            <a:avLst/>
          </a:prstGeom>
          <a:ln w="38100" cap="flat">
            <a:solidFill>
              <a:srgbClr val="FFFFFF"/>
            </a:solidFill>
            <a:prstDash val="solid"/>
            <a:headEnd type="none" w="sm" len="sm"/>
            <a:tailEnd type="triangle" w="lg" len="med"/>
          </a:ln>
        </p:spPr>
      </p:sp>
      <p:sp>
        <p:nvSpPr>
          <p:cNvPr id="38" name="AutoShape 38"/>
          <p:cNvSpPr/>
          <p:nvPr/>
        </p:nvSpPr>
        <p:spPr>
          <a:xfrm>
            <a:off x="13958804" y="5940009"/>
            <a:ext cx="1295029" cy="1236482"/>
          </a:xfrm>
          <a:prstGeom prst="line">
            <a:avLst/>
          </a:prstGeom>
          <a:ln w="38100" cap="flat">
            <a:solidFill>
              <a:srgbClr val="FFFFFF"/>
            </a:solidFill>
            <a:prstDash val="solid"/>
            <a:headEnd type="none" w="sm" len="sm"/>
            <a:tailEnd type="arrow" w="med" len="sm"/>
          </a:ln>
        </p:spPr>
      </p:sp>
      <p:sp>
        <p:nvSpPr>
          <p:cNvPr id="39" name="AutoShape 39"/>
          <p:cNvSpPr/>
          <p:nvPr/>
        </p:nvSpPr>
        <p:spPr>
          <a:xfrm flipH="1">
            <a:off x="15253833" y="5996495"/>
            <a:ext cx="878554" cy="1179996"/>
          </a:xfrm>
          <a:prstGeom prst="line">
            <a:avLst/>
          </a:prstGeom>
          <a:ln w="38100" cap="flat">
            <a:solidFill>
              <a:srgbClr val="FFFFFF"/>
            </a:solidFill>
            <a:prstDash val="solid"/>
            <a:headEnd type="none" w="sm" len="sm"/>
            <a:tailEnd type="triangle" w="lg"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Freeform 2"/>
          <p:cNvSpPr/>
          <p:nvPr/>
        </p:nvSpPr>
        <p:spPr>
          <a:xfrm>
            <a:off x="3983371" y="4202642"/>
            <a:ext cx="10321258" cy="5429287"/>
          </a:xfrm>
          <a:custGeom>
            <a:avLst/>
            <a:gdLst/>
            <a:ahLst/>
            <a:cxnLst/>
            <a:rect l="l" t="t" r="r" b="b"/>
            <a:pathLst>
              <a:path w="10321258" h="5429287">
                <a:moveTo>
                  <a:pt x="0" y="0"/>
                </a:moveTo>
                <a:lnTo>
                  <a:pt x="10321258" y="0"/>
                </a:lnTo>
                <a:lnTo>
                  <a:pt x="10321258" y="5429287"/>
                </a:lnTo>
                <a:lnTo>
                  <a:pt x="0" y="5429287"/>
                </a:lnTo>
                <a:lnTo>
                  <a:pt x="0" y="0"/>
                </a:lnTo>
                <a:close/>
              </a:path>
            </a:pathLst>
          </a:custGeom>
          <a:blipFill>
            <a:blip r:embed="rId2"/>
            <a:stretch>
              <a:fillRect l="-748" r="-748" b="-3791"/>
            </a:stretch>
          </a:blipFill>
        </p:spPr>
      </p:sp>
      <p:sp>
        <p:nvSpPr>
          <p:cNvPr id="3" name="TextBox 3"/>
          <p:cNvSpPr txBox="1"/>
          <p:nvPr/>
        </p:nvSpPr>
        <p:spPr>
          <a:xfrm>
            <a:off x="2579829" y="914400"/>
            <a:ext cx="11247897" cy="714437"/>
          </a:xfrm>
          <a:prstGeom prst="rect">
            <a:avLst/>
          </a:prstGeom>
        </p:spPr>
        <p:txBody>
          <a:bodyPr lIns="0" tIns="0" rIns="0" bIns="0" rtlCol="0" anchor="t">
            <a:spAutoFit/>
          </a:bodyPr>
          <a:lstStyle/>
          <a:p>
            <a:pPr algn="ctr">
              <a:lnSpc>
                <a:spcPts val="5997"/>
              </a:lnSpc>
              <a:spcBef>
                <a:spcPct val="0"/>
              </a:spcBef>
            </a:pPr>
            <a:r>
              <a:rPr lang="en-US" sz="3998">
                <a:solidFill>
                  <a:srgbClr val="FFFFFF"/>
                </a:solidFill>
                <a:latin typeface="Open Sauce Bold"/>
              </a:rPr>
              <a:t>FRAME DURATION</a:t>
            </a:r>
          </a:p>
        </p:txBody>
      </p:sp>
      <p:sp>
        <p:nvSpPr>
          <p:cNvPr id="4" name="TextBox 4"/>
          <p:cNvSpPr txBox="1"/>
          <p:nvPr/>
        </p:nvSpPr>
        <p:spPr>
          <a:xfrm>
            <a:off x="1028700" y="1603590"/>
            <a:ext cx="15509196" cy="2266932"/>
          </a:xfrm>
          <a:prstGeom prst="rect">
            <a:avLst/>
          </a:prstGeom>
        </p:spPr>
        <p:txBody>
          <a:bodyPr lIns="0" tIns="0" rIns="0" bIns="0" rtlCol="0" anchor="t">
            <a:spAutoFit/>
          </a:bodyPr>
          <a:lstStyle/>
          <a:p>
            <a:pPr marL="647804" lvl="1" indent="-323902" algn="l">
              <a:lnSpc>
                <a:spcPts val="4500"/>
              </a:lnSpc>
              <a:buFont typeface="Arial"/>
              <a:buChar char="•"/>
            </a:pPr>
            <a:r>
              <a:rPr lang="en-US" sz="3000">
                <a:solidFill>
                  <a:srgbClr val="FFFFFF"/>
                </a:solidFill>
                <a:latin typeface="Open Sauce"/>
              </a:rPr>
              <a:t>In this case frame duration is defined as the time taken to process a frame</a:t>
            </a:r>
          </a:p>
          <a:p>
            <a:pPr marL="647804" lvl="1" indent="-323902" algn="l">
              <a:lnSpc>
                <a:spcPts val="4500"/>
              </a:lnSpc>
              <a:buFont typeface="Arial"/>
              <a:buChar char="•"/>
            </a:pPr>
            <a:r>
              <a:rPr lang="en-US" sz="3000">
                <a:solidFill>
                  <a:srgbClr val="FFFFFF"/>
                </a:solidFill>
                <a:latin typeface="Open Sauce"/>
              </a:rPr>
              <a:t>Each iteration captures one frame and processes it</a:t>
            </a:r>
          </a:p>
          <a:p>
            <a:pPr marL="647804" lvl="1" indent="-323902" algn="l">
              <a:lnSpc>
                <a:spcPts val="4500"/>
              </a:lnSpc>
              <a:buFont typeface="Arial"/>
              <a:buChar char="•"/>
            </a:pPr>
            <a:r>
              <a:rPr lang="en-US" sz="3000">
                <a:solidFill>
                  <a:srgbClr val="FFFFFF"/>
                </a:solidFill>
                <a:latin typeface="Open Sauce"/>
              </a:rPr>
              <a:t>First iteration captures first(zeroth) frame</a:t>
            </a:r>
          </a:p>
          <a:p>
            <a:pPr marL="647804" lvl="1" indent="-323902" algn="l">
              <a:lnSpc>
                <a:spcPts val="4500"/>
              </a:lnSpc>
              <a:buFont typeface="Arial"/>
              <a:buChar char="•"/>
            </a:pPr>
            <a:r>
              <a:rPr lang="en-US" sz="3000">
                <a:solidFill>
                  <a:srgbClr val="FFFFFF"/>
                </a:solidFill>
                <a:latin typeface="Open Sauce"/>
              </a:rPr>
              <a:t>The below graph is for first 50 iterations (50 frames ) of a video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2"/>
          <p:cNvSpPr txBox="1"/>
          <p:nvPr/>
        </p:nvSpPr>
        <p:spPr>
          <a:xfrm>
            <a:off x="482893" y="503208"/>
            <a:ext cx="10616795" cy="1381125"/>
          </a:xfrm>
          <a:prstGeom prst="rect">
            <a:avLst/>
          </a:prstGeom>
        </p:spPr>
        <p:txBody>
          <a:bodyPr lIns="0" tIns="0" rIns="0" bIns="0" rtlCol="0" anchor="t">
            <a:spAutoFit/>
          </a:bodyPr>
          <a:lstStyle/>
          <a:p>
            <a:pPr marL="0" lvl="0" indent="0" algn="l">
              <a:lnSpc>
                <a:spcPts val="10800"/>
              </a:lnSpc>
            </a:pPr>
            <a:r>
              <a:rPr lang="en-US" sz="9000">
                <a:solidFill>
                  <a:srgbClr val="F6F6F6"/>
                </a:solidFill>
                <a:latin typeface="Open Sauce"/>
              </a:rPr>
              <a:t>Team Members</a:t>
            </a:r>
          </a:p>
        </p:txBody>
      </p:sp>
      <p:sp>
        <p:nvSpPr>
          <p:cNvPr id="3" name="AutoShape 3"/>
          <p:cNvSpPr/>
          <p:nvPr/>
        </p:nvSpPr>
        <p:spPr>
          <a:xfrm>
            <a:off x="18014298" y="0"/>
            <a:ext cx="1510775" cy="380063"/>
          </a:xfrm>
          <a:prstGeom prst="rect">
            <a:avLst/>
          </a:prstGeom>
          <a:solidFill>
            <a:srgbClr val="FFFFFF"/>
          </a:solidFill>
        </p:spPr>
      </p:sp>
      <p:sp>
        <p:nvSpPr>
          <p:cNvPr id="4" name="AutoShape 4"/>
          <p:cNvSpPr/>
          <p:nvPr/>
        </p:nvSpPr>
        <p:spPr>
          <a:xfrm>
            <a:off x="18278475" y="9906937"/>
            <a:ext cx="9525" cy="380063"/>
          </a:xfrm>
          <a:prstGeom prst="rect">
            <a:avLst/>
          </a:prstGeom>
          <a:solidFill>
            <a:srgbClr val="FFFFFF"/>
          </a:solidFill>
        </p:spPr>
      </p:sp>
      <p:sp>
        <p:nvSpPr>
          <p:cNvPr id="5" name="TextBox 5"/>
          <p:cNvSpPr txBox="1"/>
          <p:nvPr/>
        </p:nvSpPr>
        <p:spPr>
          <a:xfrm>
            <a:off x="492418" y="2912664"/>
            <a:ext cx="17521880" cy="476250"/>
          </a:xfrm>
          <a:prstGeom prst="rect">
            <a:avLst/>
          </a:prstGeom>
        </p:spPr>
        <p:txBody>
          <a:bodyPr lIns="0" tIns="0" rIns="0" bIns="0" rtlCol="0" anchor="t">
            <a:spAutoFit/>
          </a:bodyPr>
          <a:lstStyle/>
          <a:p>
            <a:pPr marL="0" lvl="0" indent="0" algn="l">
              <a:lnSpc>
                <a:spcPts val="3786"/>
              </a:lnSpc>
            </a:pPr>
            <a:r>
              <a:rPr lang="en-US" sz="3155" dirty="0">
                <a:solidFill>
                  <a:srgbClr val="F6F6F6"/>
                </a:solidFill>
                <a:latin typeface="Open Sauce"/>
              </a:rPr>
              <a:t>1. 2021 IMT 010     AMARNATH SHARMA C</a:t>
            </a:r>
          </a:p>
        </p:txBody>
      </p:sp>
      <p:sp>
        <p:nvSpPr>
          <p:cNvPr id="6" name="TextBox 6"/>
          <p:cNvSpPr txBox="1"/>
          <p:nvPr/>
        </p:nvSpPr>
        <p:spPr>
          <a:xfrm>
            <a:off x="492418" y="5934075"/>
            <a:ext cx="17521880" cy="476250"/>
          </a:xfrm>
          <a:prstGeom prst="rect">
            <a:avLst/>
          </a:prstGeom>
        </p:spPr>
        <p:txBody>
          <a:bodyPr lIns="0" tIns="0" rIns="0" bIns="0" rtlCol="0" anchor="t">
            <a:spAutoFit/>
          </a:bodyPr>
          <a:lstStyle/>
          <a:p>
            <a:pPr marL="0" lvl="0" indent="0" algn="l">
              <a:lnSpc>
                <a:spcPts val="3786"/>
              </a:lnSpc>
            </a:pPr>
            <a:r>
              <a:rPr lang="en-US" sz="3155" dirty="0">
                <a:solidFill>
                  <a:srgbClr val="F6F6F6"/>
                </a:solidFill>
                <a:latin typeface="Open Sauce"/>
              </a:rPr>
              <a:t>3. 2021 IMT 053     KORAMPALLI JAYA SATWIK</a:t>
            </a:r>
          </a:p>
        </p:txBody>
      </p:sp>
      <p:sp>
        <p:nvSpPr>
          <p:cNvPr id="7" name="TextBox 7"/>
          <p:cNvSpPr txBox="1"/>
          <p:nvPr/>
        </p:nvSpPr>
        <p:spPr>
          <a:xfrm>
            <a:off x="492418" y="4506997"/>
            <a:ext cx="17521880" cy="476250"/>
          </a:xfrm>
          <a:prstGeom prst="rect">
            <a:avLst/>
          </a:prstGeom>
        </p:spPr>
        <p:txBody>
          <a:bodyPr lIns="0" tIns="0" rIns="0" bIns="0" rtlCol="0" anchor="t">
            <a:spAutoFit/>
          </a:bodyPr>
          <a:lstStyle/>
          <a:p>
            <a:pPr marL="0" lvl="0" indent="0" algn="l">
              <a:lnSpc>
                <a:spcPts val="3786"/>
              </a:lnSpc>
            </a:pPr>
            <a:r>
              <a:rPr lang="en-US" sz="3155" dirty="0">
                <a:solidFill>
                  <a:srgbClr val="F6F6F6"/>
                </a:solidFill>
                <a:latin typeface="Open Sauce"/>
              </a:rPr>
              <a:t>2. 2021 IMT 051     KHANDGONDA NITIN</a:t>
            </a:r>
          </a:p>
        </p:txBody>
      </p:sp>
      <p:sp>
        <p:nvSpPr>
          <p:cNvPr id="8" name="TextBox 8"/>
          <p:cNvSpPr txBox="1"/>
          <p:nvPr/>
        </p:nvSpPr>
        <p:spPr>
          <a:xfrm>
            <a:off x="492418" y="7400925"/>
            <a:ext cx="17521880" cy="476250"/>
          </a:xfrm>
          <a:prstGeom prst="rect">
            <a:avLst/>
          </a:prstGeom>
        </p:spPr>
        <p:txBody>
          <a:bodyPr lIns="0" tIns="0" rIns="0" bIns="0" rtlCol="0" anchor="t">
            <a:spAutoFit/>
          </a:bodyPr>
          <a:lstStyle/>
          <a:p>
            <a:pPr marL="0" lvl="0" indent="0" algn="l">
              <a:lnSpc>
                <a:spcPts val="3786"/>
              </a:lnSpc>
            </a:pPr>
            <a:r>
              <a:rPr lang="en-US" sz="3155" dirty="0">
                <a:solidFill>
                  <a:srgbClr val="F6F6F6"/>
                </a:solidFill>
                <a:latin typeface="Open Sauce"/>
              </a:rPr>
              <a:t>4. 2021 IMT 083    SABHAVATH  YASHWANTH</a:t>
            </a:r>
          </a:p>
        </p:txBody>
      </p:sp>
      <p:sp>
        <p:nvSpPr>
          <p:cNvPr id="10" name="TextBox 9">
            <a:extLst>
              <a:ext uri="{FF2B5EF4-FFF2-40B4-BE49-F238E27FC236}">
                <a16:creationId xmlns:a16="http://schemas.microsoft.com/office/drawing/2014/main" id="{53ED43B8-D57A-30EB-5EE3-8901E8D80236}"/>
              </a:ext>
            </a:extLst>
          </p:cNvPr>
          <p:cNvSpPr txBox="1"/>
          <p:nvPr/>
        </p:nvSpPr>
        <p:spPr>
          <a:xfrm>
            <a:off x="10287000" y="2909838"/>
            <a:ext cx="7162800" cy="1064907"/>
          </a:xfrm>
          <a:prstGeom prst="rect">
            <a:avLst/>
          </a:prstGeom>
          <a:noFill/>
        </p:spPr>
        <p:txBody>
          <a:bodyPr wrap="square" rtlCol="0">
            <a:spAutoFit/>
          </a:bodyPr>
          <a:lstStyle/>
          <a:p>
            <a:r>
              <a:rPr lang="en-IN" sz="3160" b="1" dirty="0">
                <a:solidFill>
                  <a:schemeClr val="bg1"/>
                </a:solidFill>
                <a:latin typeface="Open Sauce" panose="020B0604020202020204" charset="0"/>
              </a:rPr>
              <a:t>UNDER THE SUPERVISION OF </a:t>
            </a:r>
          </a:p>
          <a:p>
            <a:r>
              <a:rPr lang="en-IN" sz="3160" b="1" dirty="0">
                <a:solidFill>
                  <a:schemeClr val="bg1"/>
                </a:solidFill>
                <a:latin typeface="Open Sauce" panose="020B0604020202020204" charset="0"/>
              </a:rPr>
              <a:t>PROF KIRAN KUMAR PATTANAIK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Freeform 2"/>
          <p:cNvSpPr/>
          <p:nvPr/>
        </p:nvSpPr>
        <p:spPr>
          <a:xfrm>
            <a:off x="4203042" y="4909540"/>
            <a:ext cx="9530704" cy="4921379"/>
          </a:xfrm>
          <a:custGeom>
            <a:avLst/>
            <a:gdLst/>
            <a:ahLst/>
            <a:cxnLst/>
            <a:rect l="l" t="t" r="r" b="b"/>
            <a:pathLst>
              <a:path w="9530704" h="4921379">
                <a:moveTo>
                  <a:pt x="0" y="0"/>
                </a:moveTo>
                <a:lnTo>
                  <a:pt x="9530704" y="0"/>
                </a:lnTo>
                <a:lnTo>
                  <a:pt x="9530704" y="4921379"/>
                </a:lnTo>
                <a:lnTo>
                  <a:pt x="0" y="4921379"/>
                </a:lnTo>
                <a:lnTo>
                  <a:pt x="0" y="0"/>
                </a:lnTo>
                <a:close/>
              </a:path>
            </a:pathLst>
          </a:custGeom>
          <a:blipFill>
            <a:blip r:embed="rId2"/>
            <a:stretch>
              <a:fillRect t="-3173" b="-1160"/>
            </a:stretch>
          </a:blipFill>
        </p:spPr>
      </p:sp>
      <p:sp>
        <p:nvSpPr>
          <p:cNvPr id="3" name="TextBox 3"/>
          <p:cNvSpPr txBox="1"/>
          <p:nvPr/>
        </p:nvSpPr>
        <p:spPr>
          <a:xfrm>
            <a:off x="5446214" y="314325"/>
            <a:ext cx="7355385" cy="714375"/>
          </a:xfrm>
          <a:prstGeom prst="rect">
            <a:avLst/>
          </a:prstGeom>
        </p:spPr>
        <p:txBody>
          <a:bodyPr wrap="square" lIns="0" tIns="0" rIns="0" bIns="0" rtlCol="0" anchor="t">
            <a:spAutoFit/>
          </a:bodyPr>
          <a:lstStyle/>
          <a:p>
            <a:pPr algn="ctr">
              <a:lnSpc>
                <a:spcPts val="5999"/>
              </a:lnSpc>
              <a:spcBef>
                <a:spcPct val="0"/>
              </a:spcBef>
            </a:pPr>
            <a:r>
              <a:rPr lang="en-US" sz="3999" dirty="0">
                <a:solidFill>
                  <a:srgbClr val="FFFFFF"/>
                </a:solidFill>
                <a:latin typeface="Open Sauce Bold"/>
              </a:rPr>
              <a:t>INTERFRAME DURATION</a:t>
            </a:r>
          </a:p>
        </p:txBody>
      </p:sp>
      <p:sp>
        <p:nvSpPr>
          <p:cNvPr id="4" name="TextBox 4"/>
          <p:cNvSpPr txBox="1"/>
          <p:nvPr/>
        </p:nvSpPr>
        <p:spPr>
          <a:xfrm>
            <a:off x="0" y="1082684"/>
            <a:ext cx="18288000" cy="3343276"/>
          </a:xfrm>
          <a:prstGeom prst="rect">
            <a:avLst/>
          </a:prstGeom>
        </p:spPr>
        <p:txBody>
          <a:bodyPr lIns="0" tIns="0" rIns="0" bIns="0" rtlCol="0" anchor="t">
            <a:spAutoFit/>
          </a:bodyPr>
          <a:lstStyle/>
          <a:p>
            <a:pPr marL="647695" lvl="1" indent="-323848" algn="ctr">
              <a:lnSpc>
                <a:spcPts val="4499"/>
              </a:lnSpc>
              <a:buFont typeface="Arial"/>
              <a:buChar char="•"/>
            </a:pPr>
            <a:r>
              <a:rPr lang="en-US" sz="2999" dirty="0">
                <a:solidFill>
                  <a:srgbClr val="FFFFFF"/>
                </a:solidFill>
                <a:latin typeface="Open Sauce"/>
              </a:rPr>
              <a:t>Its defined as the difference between start time of current frame and end time of previous frame.</a:t>
            </a:r>
          </a:p>
          <a:p>
            <a:pPr marL="647695" lvl="1" indent="-323848" algn="ctr">
              <a:lnSpc>
                <a:spcPts val="4499"/>
              </a:lnSpc>
              <a:buFont typeface="Arial"/>
              <a:buChar char="•"/>
            </a:pPr>
            <a:r>
              <a:rPr lang="en-US" sz="2999" dirty="0">
                <a:solidFill>
                  <a:srgbClr val="FFFFFF"/>
                </a:solidFill>
                <a:latin typeface="Open Sauce"/>
              </a:rPr>
              <a:t>Since we are processing each frame within one iteration this definition comes down to start time of current iteration and end time of previous iteration. </a:t>
            </a:r>
          </a:p>
          <a:p>
            <a:pPr marL="647695" lvl="1" indent="-323848" algn="ctr">
              <a:lnSpc>
                <a:spcPts val="4499"/>
              </a:lnSpc>
              <a:buFont typeface="Arial"/>
              <a:buChar char="•"/>
            </a:pPr>
            <a:r>
              <a:rPr lang="en-US" sz="2999" dirty="0">
                <a:solidFill>
                  <a:srgbClr val="FFFFFF"/>
                </a:solidFill>
                <a:latin typeface="Open Sauce"/>
              </a:rPr>
              <a:t>This is negligible as the time frame between 2 iterations is close to 0 in python.</a:t>
            </a:r>
          </a:p>
          <a:p>
            <a:pPr marL="647695" lvl="1" indent="-323848" algn="ctr">
              <a:lnSpc>
                <a:spcPts val="4499"/>
              </a:lnSpc>
              <a:buFont typeface="Arial"/>
              <a:buChar char="•"/>
            </a:pPr>
            <a:r>
              <a:rPr lang="en-US" sz="2999" dirty="0">
                <a:solidFill>
                  <a:srgbClr val="FFFFFF"/>
                </a:solidFill>
                <a:latin typeface="Open Sauce"/>
              </a:rPr>
              <a:t>Graph of inter frame duration in 10^-5 seconds for 50 frames.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Freeform 2"/>
          <p:cNvSpPr/>
          <p:nvPr/>
        </p:nvSpPr>
        <p:spPr>
          <a:xfrm>
            <a:off x="3458741" y="2934945"/>
            <a:ext cx="11370518" cy="7043318"/>
          </a:xfrm>
          <a:custGeom>
            <a:avLst/>
            <a:gdLst/>
            <a:ahLst/>
            <a:cxnLst/>
            <a:rect l="l" t="t" r="r" b="b"/>
            <a:pathLst>
              <a:path w="11370518" h="7043318">
                <a:moveTo>
                  <a:pt x="0" y="0"/>
                </a:moveTo>
                <a:lnTo>
                  <a:pt x="11370518" y="0"/>
                </a:lnTo>
                <a:lnTo>
                  <a:pt x="11370518" y="7043318"/>
                </a:lnTo>
                <a:lnTo>
                  <a:pt x="0" y="7043318"/>
                </a:lnTo>
                <a:lnTo>
                  <a:pt x="0" y="0"/>
                </a:lnTo>
                <a:close/>
              </a:path>
            </a:pathLst>
          </a:custGeom>
          <a:blipFill>
            <a:blip r:embed="rId2"/>
            <a:stretch>
              <a:fillRect t="-1032" r="-107" b="-2135"/>
            </a:stretch>
          </a:blipFill>
        </p:spPr>
      </p:sp>
      <p:sp>
        <p:nvSpPr>
          <p:cNvPr id="3" name="TextBox 3"/>
          <p:cNvSpPr txBox="1"/>
          <p:nvPr/>
        </p:nvSpPr>
        <p:spPr>
          <a:xfrm>
            <a:off x="1028700" y="23172"/>
            <a:ext cx="4488180" cy="1295389"/>
          </a:xfrm>
          <a:prstGeom prst="rect">
            <a:avLst/>
          </a:prstGeom>
        </p:spPr>
        <p:txBody>
          <a:bodyPr lIns="0" tIns="0" rIns="0" bIns="0" rtlCol="0" anchor="t">
            <a:spAutoFit/>
          </a:bodyPr>
          <a:lstStyle/>
          <a:p>
            <a:pPr algn="ctr">
              <a:lnSpc>
                <a:spcPts val="10500"/>
              </a:lnSpc>
            </a:pPr>
            <a:r>
              <a:rPr lang="en-US" sz="7500">
                <a:solidFill>
                  <a:srgbClr val="FFFFFF"/>
                </a:solidFill>
                <a:latin typeface="Canva Sans Bold"/>
              </a:rPr>
              <a:t>RESULTS:</a:t>
            </a:r>
          </a:p>
        </p:txBody>
      </p:sp>
      <p:sp>
        <p:nvSpPr>
          <p:cNvPr id="4" name="TextBox 4"/>
          <p:cNvSpPr txBox="1"/>
          <p:nvPr/>
        </p:nvSpPr>
        <p:spPr>
          <a:xfrm>
            <a:off x="1028700" y="1480160"/>
            <a:ext cx="15234360" cy="1064260"/>
          </a:xfrm>
          <a:prstGeom prst="rect">
            <a:avLst/>
          </a:prstGeom>
        </p:spPr>
        <p:txBody>
          <a:bodyPr lIns="0" tIns="0" rIns="0" bIns="0" rtlCol="0" anchor="t">
            <a:spAutoFit/>
          </a:bodyPr>
          <a:lstStyle/>
          <a:p>
            <a:pPr algn="ctr">
              <a:lnSpc>
                <a:spcPts val="4340"/>
              </a:lnSpc>
            </a:pPr>
            <a:r>
              <a:rPr lang="en-US" sz="3100">
                <a:solidFill>
                  <a:srgbClr val="FFFFFF"/>
                </a:solidFill>
                <a:latin typeface="Canva Sans"/>
              </a:rPr>
              <a:t>If the drowsiness score calculated from our analysis falls below a threshold of 10, the alarm will not be triggered</a:t>
            </a:r>
          </a:p>
        </p:txBody>
      </p:sp>
      <p:sp>
        <p:nvSpPr>
          <p:cNvPr id="5" name="TextBox 5"/>
          <p:cNvSpPr txBox="1"/>
          <p:nvPr/>
        </p:nvSpPr>
        <p:spPr>
          <a:xfrm>
            <a:off x="5853150" y="255894"/>
            <a:ext cx="558546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Practical working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Freeform 2"/>
          <p:cNvSpPr/>
          <p:nvPr/>
        </p:nvSpPr>
        <p:spPr>
          <a:xfrm>
            <a:off x="2788270" y="2780933"/>
            <a:ext cx="11905810" cy="7212873"/>
          </a:xfrm>
          <a:custGeom>
            <a:avLst/>
            <a:gdLst/>
            <a:ahLst/>
            <a:cxnLst/>
            <a:rect l="l" t="t" r="r" b="b"/>
            <a:pathLst>
              <a:path w="11905810" h="7212873">
                <a:moveTo>
                  <a:pt x="0" y="0"/>
                </a:moveTo>
                <a:lnTo>
                  <a:pt x="11905810" y="0"/>
                </a:lnTo>
                <a:lnTo>
                  <a:pt x="11905810" y="7212872"/>
                </a:lnTo>
                <a:lnTo>
                  <a:pt x="0" y="7212872"/>
                </a:lnTo>
                <a:lnTo>
                  <a:pt x="0" y="0"/>
                </a:lnTo>
                <a:close/>
              </a:path>
            </a:pathLst>
          </a:custGeom>
          <a:blipFill>
            <a:blip r:embed="rId2"/>
            <a:stretch>
              <a:fillRect t="-2501" b="-2501"/>
            </a:stretch>
          </a:blipFill>
        </p:spPr>
      </p:sp>
      <p:sp>
        <p:nvSpPr>
          <p:cNvPr id="3" name="TextBox 3"/>
          <p:cNvSpPr txBox="1"/>
          <p:nvPr/>
        </p:nvSpPr>
        <p:spPr>
          <a:xfrm>
            <a:off x="1028700" y="161620"/>
            <a:ext cx="4381500" cy="1243318"/>
          </a:xfrm>
          <a:prstGeom prst="rect">
            <a:avLst/>
          </a:prstGeom>
        </p:spPr>
        <p:txBody>
          <a:bodyPr lIns="0" tIns="0" rIns="0" bIns="0" rtlCol="0" anchor="t">
            <a:spAutoFit/>
          </a:bodyPr>
          <a:lstStyle/>
          <a:p>
            <a:pPr algn="ctr">
              <a:lnSpc>
                <a:spcPts val="10220"/>
              </a:lnSpc>
            </a:pPr>
            <a:r>
              <a:rPr lang="en-US" sz="7300">
                <a:solidFill>
                  <a:srgbClr val="FFFFFF"/>
                </a:solidFill>
                <a:latin typeface="Canva Sans Bold"/>
              </a:rPr>
              <a:t>RESULTS:</a:t>
            </a:r>
          </a:p>
        </p:txBody>
      </p:sp>
      <p:sp>
        <p:nvSpPr>
          <p:cNvPr id="4" name="TextBox 4"/>
          <p:cNvSpPr txBox="1"/>
          <p:nvPr/>
        </p:nvSpPr>
        <p:spPr>
          <a:xfrm>
            <a:off x="616585" y="1489134"/>
            <a:ext cx="15424151" cy="996524"/>
          </a:xfrm>
          <a:prstGeom prst="rect">
            <a:avLst/>
          </a:prstGeom>
        </p:spPr>
        <p:txBody>
          <a:bodyPr lIns="0" tIns="0" rIns="0" bIns="0" rtlCol="0" anchor="t">
            <a:spAutoFit/>
          </a:bodyPr>
          <a:lstStyle/>
          <a:p>
            <a:pPr algn="ctr">
              <a:lnSpc>
                <a:spcPts val="4014"/>
              </a:lnSpc>
            </a:pPr>
            <a:r>
              <a:rPr lang="en-US" sz="2867">
                <a:solidFill>
                  <a:srgbClr val="FFFFFF"/>
                </a:solidFill>
                <a:latin typeface="Canva Sans"/>
              </a:rPr>
              <a:t>If the drowsiness score calculated from our analysis is above a threshold of 10, the alarm will be triggered </a:t>
            </a:r>
          </a:p>
        </p:txBody>
      </p:sp>
      <p:sp>
        <p:nvSpPr>
          <p:cNvPr id="5" name="TextBox 5"/>
          <p:cNvSpPr txBox="1"/>
          <p:nvPr/>
        </p:nvSpPr>
        <p:spPr>
          <a:xfrm>
            <a:off x="4953000" y="263640"/>
            <a:ext cx="7010400" cy="895353"/>
          </a:xfrm>
          <a:prstGeom prst="rect">
            <a:avLst/>
          </a:prstGeom>
        </p:spPr>
        <p:txBody>
          <a:bodyPr wrap="square" lIns="0" tIns="0" rIns="0" bIns="0" rtlCol="0" anchor="t">
            <a:spAutoFit/>
          </a:bodyPr>
          <a:lstStyle/>
          <a:p>
            <a:pPr algn="ctr">
              <a:lnSpc>
                <a:spcPts val="7499"/>
              </a:lnSpc>
              <a:spcBef>
                <a:spcPct val="0"/>
              </a:spcBef>
            </a:pPr>
            <a:r>
              <a:rPr lang="en-US" sz="4999" dirty="0">
                <a:solidFill>
                  <a:srgbClr val="FFFFFF"/>
                </a:solidFill>
                <a:latin typeface="Open Sauce Bold"/>
              </a:rPr>
              <a:t>  Practical working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2"/>
          <p:cNvSpPr txBox="1"/>
          <p:nvPr/>
        </p:nvSpPr>
        <p:spPr>
          <a:xfrm>
            <a:off x="3739879" y="417799"/>
            <a:ext cx="8088259" cy="2617136"/>
          </a:xfrm>
          <a:prstGeom prst="rect">
            <a:avLst/>
          </a:prstGeom>
        </p:spPr>
        <p:txBody>
          <a:bodyPr lIns="0" tIns="0" rIns="0" bIns="0" rtlCol="0" anchor="t">
            <a:spAutoFit/>
          </a:bodyPr>
          <a:lstStyle/>
          <a:p>
            <a:pPr algn="ctr">
              <a:lnSpc>
                <a:spcPts val="10459"/>
              </a:lnSpc>
            </a:pPr>
            <a:r>
              <a:rPr lang="en-US" sz="7470">
                <a:solidFill>
                  <a:srgbClr val="FFFFFF"/>
                </a:solidFill>
                <a:latin typeface="Canva Sans Bold"/>
              </a:rPr>
              <a:t>FUTURE SCOPE:</a:t>
            </a:r>
          </a:p>
          <a:p>
            <a:pPr algn="ctr">
              <a:lnSpc>
                <a:spcPts val="10459"/>
              </a:lnSpc>
            </a:pPr>
            <a:endParaRPr lang="en-US" sz="7470">
              <a:solidFill>
                <a:srgbClr val="FFFFFF"/>
              </a:solidFill>
              <a:latin typeface="Canva Sans Bold"/>
            </a:endParaRPr>
          </a:p>
        </p:txBody>
      </p:sp>
      <p:sp>
        <p:nvSpPr>
          <p:cNvPr id="3" name="TextBox 3"/>
          <p:cNvSpPr txBox="1"/>
          <p:nvPr/>
        </p:nvSpPr>
        <p:spPr>
          <a:xfrm>
            <a:off x="9727870" y="3191367"/>
            <a:ext cx="8254044" cy="2957830"/>
          </a:xfrm>
          <a:prstGeom prst="rect">
            <a:avLst/>
          </a:prstGeom>
        </p:spPr>
        <p:txBody>
          <a:bodyPr lIns="0" tIns="0" rIns="0" bIns="0" rtlCol="0" anchor="t">
            <a:spAutoFit/>
          </a:bodyPr>
          <a:lstStyle/>
          <a:p>
            <a:pPr algn="ctr">
              <a:lnSpc>
                <a:spcPts val="3920"/>
              </a:lnSpc>
            </a:pPr>
            <a:r>
              <a:rPr lang="en-US" sz="2800">
                <a:solidFill>
                  <a:srgbClr val="FFFFFF"/>
                </a:solidFill>
                <a:latin typeface="Canva Sans"/>
              </a:rPr>
              <a:t>• Hardware acceleration: More number of CPUs, GPUs, threads etc increase the performance considerably</a:t>
            </a:r>
          </a:p>
          <a:p>
            <a:pPr algn="ctr">
              <a:lnSpc>
                <a:spcPts val="3920"/>
              </a:lnSpc>
            </a:pPr>
            <a:r>
              <a:rPr lang="en-US" sz="2800">
                <a:solidFill>
                  <a:srgbClr val="FFFFFF"/>
                </a:solidFill>
                <a:latin typeface="Canva Sans"/>
              </a:rPr>
              <a:t> • Diverse input data: In order to make the model robust and efficient a large labelled dataset can be used </a:t>
            </a:r>
          </a:p>
        </p:txBody>
      </p:sp>
      <p:sp>
        <p:nvSpPr>
          <p:cNvPr id="4" name="TextBox 4"/>
          <p:cNvSpPr txBox="1"/>
          <p:nvPr/>
        </p:nvSpPr>
        <p:spPr>
          <a:xfrm>
            <a:off x="224109" y="2058039"/>
            <a:ext cx="9660391" cy="605421"/>
          </a:xfrm>
          <a:prstGeom prst="rect">
            <a:avLst/>
          </a:prstGeom>
        </p:spPr>
        <p:txBody>
          <a:bodyPr lIns="0" tIns="0" rIns="0" bIns="0" rtlCol="0" anchor="t">
            <a:spAutoFit/>
          </a:bodyPr>
          <a:lstStyle/>
          <a:p>
            <a:pPr algn="ctr">
              <a:lnSpc>
                <a:spcPts val="4955"/>
              </a:lnSpc>
              <a:spcBef>
                <a:spcPct val="0"/>
              </a:spcBef>
            </a:pPr>
            <a:r>
              <a:rPr lang="en-US" sz="3539">
                <a:solidFill>
                  <a:srgbClr val="FFFFFF"/>
                </a:solidFill>
                <a:latin typeface="Open Sauce Bold"/>
              </a:rPr>
              <a:t>1.Improving efficiency of the application:</a:t>
            </a:r>
          </a:p>
        </p:txBody>
      </p:sp>
      <p:sp>
        <p:nvSpPr>
          <p:cNvPr id="5" name="TextBox 5"/>
          <p:cNvSpPr txBox="1"/>
          <p:nvPr/>
        </p:nvSpPr>
        <p:spPr>
          <a:xfrm>
            <a:off x="849791" y="2987310"/>
            <a:ext cx="7164728" cy="3375469"/>
          </a:xfrm>
          <a:prstGeom prst="rect">
            <a:avLst/>
          </a:prstGeom>
        </p:spPr>
        <p:txBody>
          <a:bodyPr lIns="0" tIns="0" rIns="0" bIns="0" rtlCol="0" anchor="t">
            <a:spAutoFit/>
          </a:bodyPr>
          <a:lstStyle/>
          <a:p>
            <a:pPr algn="ctr">
              <a:lnSpc>
                <a:spcPts val="3613"/>
              </a:lnSpc>
              <a:spcBef>
                <a:spcPct val="0"/>
              </a:spcBef>
            </a:pPr>
            <a:r>
              <a:rPr lang="en-US" sz="2580">
                <a:solidFill>
                  <a:srgbClr val="FFFFFF"/>
                </a:solidFill>
                <a:latin typeface="Open Sauce Bold"/>
              </a:rPr>
              <a:t>• Model optimization:</a:t>
            </a:r>
          </a:p>
          <a:p>
            <a:pPr algn="ctr">
              <a:lnSpc>
                <a:spcPts val="3337"/>
              </a:lnSpc>
              <a:spcBef>
                <a:spcPct val="0"/>
              </a:spcBef>
            </a:pPr>
            <a:endParaRPr lang="en-US" sz="2580">
              <a:solidFill>
                <a:srgbClr val="FFFFFF"/>
              </a:solidFill>
              <a:latin typeface="Open Sauce Bold"/>
            </a:endParaRPr>
          </a:p>
          <a:p>
            <a:pPr algn="ctr">
              <a:lnSpc>
                <a:spcPts val="3337"/>
              </a:lnSpc>
              <a:spcBef>
                <a:spcPct val="0"/>
              </a:spcBef>
            </a:pPr>
            <a:r>
              <a:rPr lang="en-US" sz="2384">
                <a:solidFill>
                  <a:srgbClr val="FFFFFF"/>
                </a:solidFill>
                <a:latin typeface="Open Sauce Bold"/>
              </a:rPr>
              <a:t>1. Optimise parameters using cost functions and gradient descent.</a:t>
            </a:r>
          </a:p>
          <a:p>
            <a:pPr algn="ctr">
              <a:lnSpc>
                <a:spcPts val="3337"/>
              </a:lnSpc>
              <a:spcBef>
                <a:spcPct val="0"/>
              </a:spcBef>
            </a:pPr>
            <a:endParaRPr lang="en-US" sz="2384">
              <a:solidFill>
                <a:srgbClr val="FFFFFF"/>
              </a:solidFill>
              <a:latin typeface="Open Sauce Bold"/>
            </a:endParaRPr>
          </a:p>
          <a:p>
            <a:pPr algn="ctr">
              <a:lnSpc>
                <a:spcPts val="3337"/>
              </a:lnSpc>
              <a:spcBef>
                <a:spcPct val="0"/>
              </a:spcBef>
            </a:pPr>
            <a:r>
              <a:rPr lang="en-US" sz="2384">
                <a:solidFill>
                  <a:srgbClr val="FFFFFF"/>
                </a:solidFill>
                <a:latin typeface="Open Sauce Bold"/>
              </a:rPr>
              <a:t>2. Implement model pruning( to remove redundant connections in between</a:t>
            </a:r>
          </a:p>
          <a:p>
            <a:pPr algn="ctr">
              <a:lnSpc>
                <a:spcPts val="3337"/>
              </a:lnSpc>
              <a:spcBef>
                <a:spcPct val="0"/>
              </a:spcBef>
            </a:pPr>
            <a:r>
              <a:rPr lang="en-US" sz="2384">
                <a:solidFill>
                  <a:srgbClr val="FFFFFF"/>
                </a:solidFill>
                <a:latin typeface="Open Sauce Bold"/>
              </a:rPr>
              <a:t>layers)</a:t>
            </a:r>
          </a:p>
        </p:txBody>
      </p:sp>
      <p:sp>
        <p:nvSpPr>
          <p:cNvPr id="6" name="TextBox 6"/>
          <p:cNvSpPr txBox="1"/>
          <p:nvPr/>
        </p:nvSpPr>
        <p:spPr>
          <a:xfrm>
            <a:off x="2344851" y="7033547"/>
            <a:ext cx="13901496" cy="2545371"/>
          </a:xfrm>
          <a:prstGeom prst="rect">
            <a:avLst/>
          </a:prstGeom>
        </p:spPr>
        <p:txBody>
          <a:bodyPr lIns="0" tIns="0" rIns="0" bIns="0" rtlCol="0" anchor="t">
            <a:spAutoFit/>
          </a:bodyPr>
          <a:lstStyle/>
          <a:p>
            <a:pPr algn="ctr">
              <a:lnSpc>
                <a:spcPts val="4078"/>
              </a:lnSpc>
            </a:pPr>
            <a:r>
              <a:rPr lang="en-US" sz="2913">
                <a:solidFill>
                  <a:srgbClr val="FFFFFF"/>
                </a:solidFill>
                <a:latin typeface="Canva Sans"/>
              </a:rPr>
              <a:t>2. Integration with Hardware device for breaking: </a:t>
            </a:r>
          </a:p>
          <a:p>
            <a:pPr algn="ctr">
              <a:lnSpc>
                <a:spcPts val="4078"/>
              </a:lnSpc>
            </a:pPr>
            <a:r>
              <a:rPr lang="en-US" sz="2913">
                <a:solidFill>
                  <a:srgbClr val="FFFFFF"/>
                </a:solidFill>
                <a:latin typeface="Canva Sans"/>
              </a:rPr>
              <a:t>Automatic breaking system can be integrated with this application so that whenever alarm rings brakes are automatically applied. Automatic emergency braking (AEB) requires sensors, Brake actuators, CPU(for processing sensor data) and a power supply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2"/>
          <p:cNvSpPr txBox="1"/>
          <p:nvPr/>
        </p:nvSpPr>
        <p:spPr>
          <a:xfrm>
            <a:off x="5587475" y="408740"/>
            <a:ext cx="6043465" cy="1116095"/>
          </a:xfrm>
          <a:prstGeom prst="rect">
            <a:avLst/>
          </a:prstGeom>
        </p:spPr>
        <p:txBody>
          <a:bodyPr lIns="0" tIns="0" rIns="0" bIns="0" rtlCol="0" anchor="t">
            <a:spAutoFit/>
          </a:bodyPr>
          <a:lstStyle/>
          <a:p>
            <a:pPr algn="ctr">
              <a:lnSpc>
                <a:spcPts val="9115"/>
              </a:lnSpc>
            </a:pPr>
            <a:r>
              <a:rPr lang="en-US" sz="6511">
                <a:solidFill>
                  <a:srgbClr val="FFFFFF"/>
                </a:solidFill>
                <a:latin typeface="Canva Sans Bold"/>
              </a:rPr>
              <a:t>CONCLUSION :</a:t>
            </a:r>
          </a:p>
        </p:txBody>
      </p:sp>
      <p:sp>
        <p:nvSpPr>
          <p:cNvPr id="3" name="TextBox 3"/>
          <p:cNvSpPr txBox="1"/>
          <p:nvPr/>
        </p:nvSpPr>
        <p:spPr>
          <a:xfrm>
            <a:off x="478019" y="1617859"/>
            <a:ext cx="17331962" cy="7839383"/>
          </a:xfrm>
          <a:prstGeom prst="rect">
            <a:avLst/>
          </a:prstGeom>
        </p:spPr>
        <p:txBody>
          <a:bodyPr lIns="0" tIns="0" rIns="0" bIns="0" rtlCol="0" anchor="t">
            <a:spAutoFit/>
          </a:bodyPr>
          <a:lstStyle/>
          <a:p>
            <a:pPr algn="ctr">
              <a:lnSpc>
                <a:spcPts val="4183"/>
              </a:lnSpc>
            </a:pPr>
            <a:r>
              <a:rPr lang="en-US" sz="2987">
                <a:solidFill>
                  <a:srgbClr val="FFFFFF"/>
                </a:solidFill>
                <a:latin typeface="Canva Sans"/>
              </a:rPr>
              <a:t>  In our driver drowsiness detection project, the initial step crucially involves extracting frames from the camera feed using the OpenCV library, a powerful tool in computer vision.</a:t>
            </a:r>
          </a:p>
          <a:p>
            <a:pPr algn="ctr">
              <a:lnSpc>
                <a:spcPts val="4183"/>
              </a:lnSpc>
            </a:pPr>
            <a:endParaRPr lang="en-US" sz="2987">
              <a:solidFill>
                <a:srgbClr val="FFFFFF"/>
              </a:solidFill>
              <a:latin typeface="Canva Sans"/>
            </a:endParaRPr>
          </a:p>
          <a:p>
            <a:pPr algn="ctr">
              <a:lnSpc>
                <a:spcPts val="4183"/>
              </a:lnSpc>
            </a:pPr>
            <a:r>
              <a:rPr lang="en-US" sz="2987">
                <a:solidFill>
                  <a:srgbClr val="FFFFFF"/>
                </a:solidFill>
                <a:latin typeface="Canva Sans"/>
              </a:rPr>
              <a:t> This enables us to capture discrete snapshots of the road scene, which are then fed into our detection model for analysis. our primary objective is to detect signs of drowsiness in drivers. As we sequentially extract frames from the continuous camera feed, we facilitate real-time monitoring of the driver’s state. </a:t>
            </a:r>
          </a:p>
          <a:p>
            <a:pPr algn="ctr">
              <a:lnSpc>
                <a:spcPts val="4183"/>
              </a:lnSpc>
            </a:pPr>
            <a:endParaRPr lang="en-US" sz="2987">
              <a:solidFill>
                <a:srgbClr val="FFFFFF"/>
              </a:solidFill>
              <a:latin typeface="Canva Sans"/>
            </a:endParaRPr>
          </a:p>
          <a:p>
            <a:pPr algn="ctr">
              <a:lnSpc>
                <a:spcPts val="4183"/>
              </a:lnSpc>
            </a:pPr>
            <a:r>
              <a:rPr lang="en-US" sz="2987">
                <a:solidFill>
                  <a:srgbClr val="FFFFFF"/>
                </a:solidFill>
                <a:latin typeface="Canva Sans"/>
              </a:rPr>
              <a:t>These frames serve as snapshots of the driver’s behavior over time, allowing us to analyze their facial expressions, eye movements, and other indicators of drowsiness. Following frame extraction, the subsequent step involves leveraging deep learning techniques to recognize and localize potential signs of drowsiness within the visual content of each frame in real-time. </a:t>
            </a:r>
          </a:p>
          <a:p>
            <a:pPr algn="ctr">
              <a:lnSpc>
                <a:spcPts val="4183"/>
              </a:lnSpc>
            </a:pPr>
            <a:endParaRPr lang="en-US" sz="2987">
              <a:solidFill>
                <a:srgbClr val="FFFFFF"/>
              </a:solidFill>
              <a:latin typeface="Canva Sans"/>
            </a:endParaRPr>
          </a:p>
          <a:p>
            <a:pPr algn="ctr">
              <a:lnSpc>
                <a:spcPts val="4183"/>
              </a:lnSpc>
            </a:pPr>
            <a:r>
              <a:rPr lang="en-US" sz="2987">
                <a:solidFill>
                  <a:srgbClr val="FFFFFF"/>
                </a:solidFill>
                <a:latin typeface="Canva Sans"/>
              </a:rPr>
              <a:t>By employing this methodology, we aim to create a system capable of alerting drivers or authorities when signs of drowsiness are detected, thereby enhancing road safety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390520" y="1028700"/>
            <a:ext cx="11351172" cy="8229600"/>
          </a:xfrm>
          <a:prstGeom prst="rect">
            <a:avLst/>
          </a:prstGeom>
        </p:spPr>
      </p:pic>
      <p:sp>
        <p:nvSpPr>
          <p:cNvPr id="3" name="TextBox 3"/>
          <p:cNvSpPr txBox="1"/>
          <p:nvPr/>
        </p:nvSpPr>
        <p:spPr>
          <a:xfrm>
            <a:off x="1117580" y="620742"/>
            <a:ext cx="3213616" cy="1390061"/>
          </a:xfrm>
          <a:prstGeom prst="rect">
            <a:avLst/>
          </a:prstGeom>
        </p:spPr>
        <p:txBody>
          <a:bodyPr lIns="0" tIns="0" rIns="0" bIns="0" rtlCol="0" anchor="t">
            <a:spAutoFit/>
          </a:bodyPr>
          <a:lstStyle/>
          <a:p>
            <a:pPr algn="ctr">
              <a:lnSpc>
                <a:spcPts val="12000"/>
              </a:lnSpc>
              <a:spcBef>
                <a:spcPct val="0"/>
              </a:spcBef>
            </a:pPr>
            <a:r>
              <a:rPr lang="en-US" sz="8000" dirty="0">
                <a:solidFill>
                  <a:srgbClr val="FFFFFF"/>
                </a:solidFill>
                <a:latin typeface="Open Sauce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2" name="Group 2"/>
          <p:cNvGrpSpPr/>
          <p:nvPr/>
        </p:nvGrpSpPr>
        <p:grpSpPr>
          <a:xfrm>
            <a:off x="4165651" y="3974021"/>
            <a:ext cx="9347595" cy="1845815"/>
            <a:chOff x="0" y="0"/>
            <a:chExt cx="12463460" cy="2461087"/>
          </a:xfrm>
        </p:grpSpPr>
        <p:sp>
          <p:nvSpPr>
            <p:cNvPr id="3" name="TextBox 3"/>
            <p:cNvSpPr txBox="1"/>
            <p:nvPr/>
          </p:nvSpPr>
          <p:spPr>
            <a:xfrm>
              <a:off x="0" y="-190500"/>
              <a:ext cx="12463460" cy="2122793"/>
            </a:xfrm>
            <a:prstGeom prst="rect">
              <a:avLst/>
            </a:prstGeom>
          </p:spPr>
          <p:txBody>
            <a:bodyPr lIns="0" tIns="0" rIns="0" bIns="0" rtlCol="0" anchor="t">
              <a:spAutoFit/>
            </a:bodyPr>
            <a:lstStyle/>
            <a:p>
              <a:pPr algn="ctr">
                <a:lnSpc>
                  <a:spcPts val="13390"/>
                </a:lnSpc>
                <a:spcBef>
                  <a:spcPct val="0"/>
                </a:spcBef>
              </a:pPr>
              <a:r>
                <a:rPr lang="en-US" sz="9564">
                  <a:solidFill>
                    <a:srgbClr val="B3CBB5"/>
                  </a:solidFill>
                  <a:latin typeface="Quattrocento"/>
                </a:rPr>
                <a:t>THANK YOU!</a:t>
              </a:r>
            </a:p>
          </p:txBody>
        </p:sp>
        <p:sp>
          <p:nvSpPr>
            <p:cNvPr id="4" name="TextBox 4"/>
            <p:cNvSpPr txBox="1"/>
            <p:nvPr/>
          </p:nvSpPr>
          <p:spPr>
            <a:xfrm>
              <a:off x="492697" y="1867611"/>
              <a:ext cx="11478066" cy="593476"/>
            </a:xfrm>
            <a:prstGeom prst="rect">
              <a:avLst/>
            </a:prstGeom>
          </p:spPr>
          <p:txBody>
            <a:bodyPr lIns="0" tIns="0" rIns="0" bIns="0" rtlCol="0" anchor="t">
              <a:spAutoFit/>
            </a:bodyPr>
            <a:lstStyle/>
            <a:p>
              <a:pPr algn="ctr">
                <a:lnSpc>
                  <a:spcPts val="3422"/>
                </a:lnSpc>
                <a:spcBef>
                  <a:spcPct val="0"/>
                </a:spcBef>
              </a:pPr>
              <a:r>
                <a:rPr lang="en-US" sz="2444" spc="271">
                  <a:solidFill>
                    <a:srgbClr val="B3CBB5"/>
                  </a:solidFill>
                  <a:latin typeface="Courier PS"/>
                </a:rPr>
                <a:t> </a:t>
              </a:r>
            </a:p>
          </p:txBody>
        </p:sp>
        <p:sp>
          <p:nvSpPr>
            <p:cNvPr id="5" name="TextBox 5"/>
            <p:cNvSpPr txBox="1"/>
            <p:nvPr/>
          </p:nvSpPr>
          <p:spPr>
            <a:xfrm>
              <a:off x="5627345" y="-98401"/>
              <a:ext cx="2314439" cy="2022153"/>
            </a:xfrm>
            <a:prstGeom prst="rect">
              <a:avLst/>
            </a:prstGeom>
          </p:spPr>
          <p:txBody>
            <a:bodyPr lIns="0" tIns="0" rIns="0" bIns="0" rtlCol="0" anchor="t">
              <a:spAutoFit/>
            </a:bodyPr>
            <a:lstStyle/>
            <a:p>
              <a:pPr algn="ctr">
                <a:lnSpc>
                  <a:spcPts val="12764"/>
                </a:lnSpc>
                <a:spcBef>
                  <a:spcPct val="0"/>
                </a:spcBef>
              </a:pPr>
              <a:r>
                <a:rPr lang="en-US" sz="9117">
                  <a:solidFill>
                    <a:srgbClr val="B3CBB5"/>
                  </a:solidFill>
                  <a:latin typeface="TAN Astoria"/>
                </a:rPr>
                <a:t>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2"/>
          <p:cNvSpPr txBox="1"/>
          <p:nvPr/>
        </p:nvSpPr>
        <p:spPr>
          <a:xfrm>
            <a:off x="492418" y="503208"/>
            <a:ext cx="8263392" cy="1381125"/>
          </a:xfrm>
          <a:prstGeom prst="rect">
            <a:avLst/>
          </a:prstGeom>
        </p:spPr>
        <p:txBody>
          <a:bodyPr lIns="0" tIns="0" rIns="0" bIns="0" rtlCol="0" anchor="t">
            <a:spAutoFit/>
          </a:bodyPr>
          <a:lstStyle/>
          <a:p>
            <a:pPr marL="0" lvl="0" indent="0" algn="l">
              <a:lnSpc>
                <a:spcPts val="10800"/>
              </a:lnSpc>
            </a:pPr>
            <a:r>
              <a:rPr lang="en-US" sz="9000">
                <a:solidFill>
                  <a:srgbClr val="F6F6F6"/>
                </a:solidFill>
                <a:latin typeface="Open Sauce"/>
              </a:rPr>
              <a:t>Introduction</a:t>
            </a:r>
          </a:p>
        </p:txBody>
      </p:sp>
      <p:sp>
        <p:nvSpPr>
          <p:cNvPr id="3" name="AutoShape 3"/>
          <p:cNvSpPr/>
          <p:nvPr/>
        </p:nvSpPr>
        <p:spPr>
          <a:xfrm>
            <a:off x="18014298" y="0"/>
            <a:ext cx="1510775" cy="380063"/>
          </a:xfrm>
          <a:prstGeom prst="rect">
            <a:avLst/>
          </a:prstGeom>
          <a:solidFill>
            <a:srgbClr val="FFFFFF"/>
          </a:solidFill>
        </p:spPr>
      </p:sp>
      <p:sp>
        <p:nvSpPr>
          <p:cNvPr id="4" name="AutoShape 4"/>
          <p:cNvSpPr/>
          <p:nvPr/>
        </p:nvSpPr>
        <p:spPr>
          <a:xfrm>
            <a:off x="18278475" y="9906937"/>
            <a:ext cx="9525" cy="380063"/>
          </a:xfrm>
          <a:prstGeom prst="rect">
            <a:avLst/>
          </a:prstGeom>
          <a:solidFill>
            <a:srgbClr val="FFFFFF"/>
          </a:solidFill>
        </p:spPr>
      </p:sp>
      <p:sp>
        <p:nvSpPr>
          <p:cNvPr id="5" name="TextBox 5"/>
          <p:cNvSpPr txBox="1"/>
          <p:nvPr/>
        </p:nvSpPr>
        <p:spPr>
          <a:xfrm>
            <a:off x="383060" y="2365219"/>
            <a:ext cx="17521880" cy="1371600"/>
          </a:xfrm>
          <a:prstGeom prst="rect">
            <a:avLst/>
          </a:prstGeom>
        </p:spPr>
        <p:txBody>
          <a:bodyPr lIns="0" tIns="0" rIns="0" bIns="0" rtlCol="0" anchor="t">
            <a:spAutoFit/>
          </a:bodyPr>
          <a:lstStyle/>
          <a:p>
            <a:pPr marL="0" lvl="0" indent="0" algn="l">
              <a:lnSpc>
                <a:spcPts val="3666"/>
              </a:lnSpc>
            </a:pPr>
            <a:r>
              <a:rPr lang="en-US" sz="3055">
                <a:solidFill>
                  <a:srgbClr val="F6F6F6"/>
                </a:solidFill>
                <a:latin typeface="Open Sauce"/>
              </a:rPr>
              <a:t>1. Around the world, there are about 2,600 accidents happening  every day, which means someone dies in a car crash every four hours. Researchers say that about 20% of deadly car crashes are because the driver was drowsy</a:t>
            </a:r>
          </a:p>
        </p:txBody>
      </p:sp>
      <p:sp>
        <p:nvSpPr>
          <p:cNvPr id="6" name="TextBox 6"/>
          <p:cNvSpPr txBox="1"/>
          <p:nvPr/>
        </p:nvSpPr>
        <p:spPr>
          <a:xfrm>
            <a:off x="383060" y="4426770"/>
            <a:ext cx="17521880" cy="1185608"/>
          </a:xfrm>
          <a:prstGeom prst="rect">
            <a:avLst/>
          </a:prstGeom>
        </p:spPr>
        <p:txBody>
          <a:bodyPr lIns="0" tIns="0" rIns="0" bIns="0" rtlCol="0" anchor="t">
            <a:spAutoFit/>
          </a:bodyPr>
          <a:lstStyle/>
          <a:p>
            <a:pPr marL="0" lvl="0" indent="0" algn="l">
              <a:lnSpc>
                <a:spcPts val="3186"/>
              </a:lnSpc>
            </a:pPr>
            <a:r>
              <a:rPr lang="en-US" sz="2655">
                <a:solidFill>
                  <a:srgbClr val="F6F6F6"/>
                </a:solidFill>
                <a:latin typeface="Open Sauce"/>
              </a:rPr>
              <a:t>2  Our project is all about using advanced technology, like deep learn?ing, to make driving safer. We develped special system that can recognize signs of drowsiness in drivers, like when their eyes start to close or they seem less attentive. </a:t>
            </a:r>
          </a:p>
        </p:txBody>
      </p:sp>
      <p:sp>
        <p:nvSpPr>
          <p:cNvPr id="7" name="TextBox 7"/>
          <p:cNvSpPr txBox="1"/>
          <p:nvPr/>
        </p:nvSpPr>
        <p:spPr>
          <a:xfrm>
            <a:off x="492418" y="7849274"/>
            <a:ext cx="17521880" cy="952500"/>
          </a:xfrm>
          <a:prstGeom prst="rect">
            <a:avLst/>
          </a:prstGeom>
        </p:spPr>
        <p:txBody>
          <a:bodyPr lIns="0" tIns="0" rIns="0" bIns="0" rtlCol="0" anchor="t">
            <a:spAutoFit/>
          </a:bodyPr>
          <a:lstStyle/>
          <a:p>
            <a:pPr marL="0" lvl="0" indent="0" algn="l">
              <a:lnSpc>
                <a:spcPts val="3786"/>
              </a:lnSpc>
            </a:pPr>
            <a:r>
              <a:rPr lang="en-US" sz="3155">
                <a:solidFill>
                  <a:srgbClr val="F6F6F6"/>
                </a:solidFill>
                <a:latin typeface="Open Sauce"/>
              </a:rPr>
              <a:t>4 .We used tranfering learning technique and inception V3 as base model  for training data</a:t>
            </a:r>
          </a:p>
        </p:txBody>
      </p:sp>
      <p:sp>
        <p:nvSpPr>
          <p:cNvPr id="8" name="TextBox 8"/>
          <p:cNvSpPr txBox="1"/>
          <p:nvPr/>
        </p:nvSpPr>
        <p:spPr>
          <a:xfrm>
            <a:off x="492418" y="6093614"/>
            <a:ext cx="17521880" cy="1371600"/>
          </a:xfrm>
          <a:prstGeom prst="rect">
            <a:avLst/>
          </a:prstGeom>
        </p:spPr>
        <p:txBody>
          <a:bodyPr lIns="0" tIns="0" rIns="0" bIns="0" rtlCol="0" anchor="t">
            <a:spAutoFit/>
          </a:bodyPr>
          <a:lstStyle/>
          <a:p>
            <a:pPr marL="0" lvl="0" indent="0" algn="l">
              <a:lnSpc>
                <a:spcPts val="3666"/>
              </a:lnSpc>
            </a:pPr>
            <a:r>
              <a:rPr lang="en-US" sz="3055">
                <a:solidFill>
                  <a:srgbClr val="F6F6F6"/>
                </a:solidFill>
                <a:latin typeface="Open Sauce"/>
              </a:rPr>
              <a:t>3. When the system notices these signs, it’ll sound an alarm to wake up the driver or remind them to take a break. By doing this, we hope to prevent accidents and make the roads a much safer place for everyonee.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AutoShape 2"/>
          <p:cNvSpPr/>
          <p:nvPr/>
        </p:nvSpPr>
        <p:spPr>
          <a:xfrm>
            <a:off x="18014298" y="0"/>
            <a:ext cx="1510775" cy="380063"/>
          </a:xfrm>
          <a:prstGeom prst="rect">
            <a:avLst/>
          </a:prstGeom>
          <a:solidFill>
            <a:srgbClr val="FFFFFF"/>
          </a:solidFill>
        </p:spPr>
      </p:sp>
      <p:sp>
        <p:nvSpPr>
          <p:cNvPr id="3" name="AutoShape 3"/>
          <p:cNvSpPr/>
          <p:nvPr/>
        </p:nvSpPr>
        <p:spPr>
          <a:xfrm>
            <a:off x="18278475" y="9906937"/>
            <a:ext cx="9525" cy="380063"/>
          </a:xfrm>
          <a:prstGeom prst="rect">
            <a:avLst/>
          </a:prstGeom>
          <a:solidFill>
            <a:srgbClr val="FFFFFF"/>
          </a:solidFill>
        </p:spPr>
      </p:sp>
      <p:sp>
        <p:nvSpPr>
          <p:cNvPr id="4" name="Freeform 4"/>
          <p:cNvSpPr/>
          <p:nvPr/>
        </p:nvSpPr>
        <p:spPr>
          <a:xfrm>
            <a:off x="4624114" y="2303550"/>
            <a:ext cx="8538691" cy="5275711"/>
          </a:xfrm>
          <a:custGeom>
            <a:avLst/>
            <a:gdLst/>
            <a:ahLst/>
            <a:cxnLst/>
            <a:rect l="l" t="t" r="r" b="b"/>
            <a:pathLst>
              <a:path w="8538691" h="5275711">
                <a:moveTo>
                  <a:pt x="0" y="0"/>
                </a:moveTo>
                <a:lnTo>
                  <a:pt x="8538691" y="0"/>
                </a:lnTo>
                <a:lnTo>
                  <a:pt x="8538691" y="5275712"/>
                </a:lnTo>
                <a:lnTo>
                  <a:pt x="0" y="5275712"/>
                </a:lnTo>
                <a:lnTo>
                  <a:pt x="0" y="0"/>
                </a:lnTo>
                <a:close/>
              </a:path>
            </a:pathLst>
          </a:custGeom>
          <a:blipFill>
            <a:blip r:embed="rId2"/>
            <a:stretch>
              <a:fillRect t="-912" r="-11261" b="-912"/>
            </a:stretch>
          </a:blipFill>
        </p:spPr>
      </p:sp>
      <p:sp>
        <p:nvSpPr>
          <p:cNvPr id="5" name="TextBox 5"/>
          <p:cNvSpPr txBox="1"/>
          <p:nvPr/>
        </p:nvSpPr>
        <p:spPr>
          <a:xfrm>
            <a:off x="492418" y="503208"/>
            <a:ext cx="8263392" cy="1381125"/>
          </a:xfrm>
          <a:prstGeom prst="rect">
            <a:avLst/>
          </a:prstGeom>
        </p:spPr>
        <p:txBody>
          <a:bodyPr lIns="0" tIns="0" rIns="0" bIns="0" rtlCol="0" anchor="t">
            <a:spAutoFit/>
          </a:bodyPr>
          <a:lstStyle/>
          <a:p>
            <a:pPr marL="0" lvl="0" indent="0" algn="l">
              <a:lnSpc>
                <a:spcPts val="10800"/>
              </a:lnSpc>
            </a:pPr>
            <a:r>
              <a:rPr lang="en-US" sz="9000">
                <a:solidFill>
                  <a:srgbClr val="F6F6F6"/>
                </a:solidFill>
                <a:latin typeface="Open Sauce"/>
              </a:rPr>
              <a:t>Algorithm</a:t>
            </a:r>
          </a:p>
        </p:txBody>
      </p:sp>
      <p:sp>
        <p:nvSpPr>
          <p:cNvPr id="6" name="Freeform 6"/>
          <p:cNvSpPr/>
          <p:nvPr/>
        </p:nvSpPr>
        <p:spPr>
          <a:xfrm>
            <a:off x="4624114" y="3598038"/>
            <a:ext cx="8538691" cy="5660262"/>
          </a:xfrm>
          <a:custGeom>
            <a:avLst/>
            <a:gdLst/>
            <a:ahLst/>
            <a:cxnLst/>
            <a:rect l="l" t="t" r="r" b="b"/>
            <a:pathLst>
              <a:path w="8538691" h="5660262">
                <a:moveTo>
                  <a:pt x="0" y="0"/>
                </a:moveTo>
                <a:lnTo>
                  <a:pt x="8538691" y="0"/>
                </a:lnTo>
                <a:lnTo>
                  <a:pt x="8538691" y="5660262"/>
                </a:lnTo>
                <a:lnTo>
                  <a:pt x="0" y="5660262"/>
                </a:lnTo>
                <a:lnTo>
                  <a:pt x="0" y="0"/>
                </a:lnTo>
                <a:close/>
              </a:path>
            </a:pathLst>
          </a:custGeom>
          <a:blipFill>
            <a:blip r:embed="rId3"/>
            <a:stretch>
              <a:fillRect r="-27696"/>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67122"/>
            <a:ext cx="10997285" cy="6840950"/>
            <a:chOff x="0" y="0"/>
            <a:chExt cx="14663047" cy="9121267"/>
          </a:xfrm>
        </p:grpSpPr>
        <p:sp>
          <p:nvSpPr>
            <p:cNvPr id="3" name="TextBox 3"/>
            <p:cNvSpPr txBox="1"/>
            <p:nvPr/>
          </p:nvSpPr>
          <p:spPr>
            <a:xfrm>
              <a:off x="4570" y="247650"/>
              <a:ext cx="14658477" cy="1581150"/>
            </a:xfrm>
            <a:prstGeom prst="rect">
              <a:avLst/>
            </a:prstGeom>
          </p:spPr>
          <p:txBody>
            <a:bodyPr lIns="0" tIns="0" rIns="0" bIns="0" rtlCol="0" anchor="t">
              <a:spAutoFit/>
            </a:bodyPr>
            <a:lstStyle/>
            <a:p>
              <a:pPr marL="0" lvl="0" indent="0" algn="l">
                <a:lnSpc>
                  <a:spcPts val="8100"/>
                </a:lnSpc>
                <a:spcBef>
                  <a:spcPct val="0"/>
                </a:spcBef>
              </a:pPr>
              <a:r>
                <a:rPr lang="en-US" sz="9000" u="none" strike="noStrike">
                  <a:solidFill>
                    <a:srgbClr val="FFFFFF"/>
                  </a:solidFill>
                  <a:latin typeface="Open Sauce Bold"/>
                </a:rPr>
                <a:t>ASSUMPTIONS</a:t>
              </a:r>
            </a:p>
          </p:txBody>
        </p:sp>
        <p:sp>
          <p:nvSpPr>
            <p:cNvPr id="4" name="TextBox 4"/>
            <p:cNvSpPr txBox="1"/>
            <p:nvPr/>
          </p:nvSpPr>
          <p:spPr>
            <a:xfrm>
              <a:off x="0" y="2513796"/>
              <a:ext cx="14663047" cy="6607471"/>
            </a:xfrm>
            <a:prstGeom prst="rect">
              <a:avLst/>
            </a:prstGeom>
          </p:spPr>
          <p:txBody>
            <a:bodyPr lIns="0" tIns="0" rIns="0" bIns="0" rtlCol="0" anchor="t">
              <a:spAutoFit/>
            </a:bodyPr>
            <a:lstStyle/>
            <a:p>
              <a:pPr marL="574295" lvl="1" indent="-287147" algn="l">
                <a:lnSpc>
                  <a:spcPts val="3059"/>
                </a:lnSpc>
                <a:spcBef>
                  <a:spcPct val="0"/>
                </a:spcBef>
                <a:buFont typeface="Arial"/>
                <a:buChar char="•"/>
              </a:pPr>
              <a:r>
                <a:rPr lang="en-US" sz="2660" u="none" strike="noStrike">
                  <a:solidFill>
                    <a:srgbClr val="FFFFFF"/>
                  </a:solidFill>
                  <a:latin typeface="Open Sauce"/>
                </a:rPr>
                <a:t>Vehicle is moving</a:t>
              </a:r>
            </a:p>
            <a:p>
              <a:pPr algn="l">
                <a:lnSpc>
                  <a:spcPts val="3059"/>
                </a:lnSpc>
                <a:spcBef>
                  <a:spcPct val="0"/>
                </a:spcBef>
              </a:pPr>
              <a:endParaRPr lang="en-US" sz="2660" u="none" strike="noStrike">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No obstruction between camera and eye</a:t>
              </a:r>
            </a:p>
            <a:p>
              <a:pPr algn="l">
                <a:lnSpc>
                  <a:spcPts val="3059"/>
                </a:lnSpc>
                <a:spcBef>
                  <a:spcPct val="0"/>
                </a:spcBef>
              </a:pPr>
              <a:endParaRPr lang="en-US" sz="2660" u="none" strike="noStrike">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Reliable lighting is present</a:t>
              </a:r>
            </a:p>
            <a:p>
              <a:pPr algn="l">
                <a:lnSpc>
                  <a:spcPts val="3059"/>
                </a:lnSpc>
                <a:spcBef>
                  <a:spcPct val="0"/>
                </a:spcBef>
              </a:pPr>
              <a:endParaRPr lang="en-US" sz="2660" u="none" strike="noStrike">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Camera should be turned on</a:t>
              </a:r>
            </a:p>
            <a:p>
              <a:pPr algn="l">
                <a:lnSpc>
                  <a:spcPts val="3059"/>
                </a:lnSpc>
                <a:spcBef>
                  <a:spcPct val="0"/>
                </a:spcBef>
              </a:pPr>
              <a:endParaRPr lang="en-US" sz="2660" u="none" strike="noStrike">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Minimum environmental disturbances</a:t>
              </a:r>
            </a:p>
            <a:p>
              <a:pPr algn="l">
                <a:lnSpc>
                  <a:spcPts val="3059"/>
                </a:lnSpc>
                <a:spcBef>
                  <a:spcPct val="0"/>
                </a:spcBef>
              </a:pPr>
              <a:endParaRPr lang="en-US" sz="2660" u="none" strike="noStrike">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Better Camera Quality</a:t>
              </a: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p:txBody>
        </p:sp>
      </p:grpSp>
      <p:grpSp>
        <p:nvGrpSpPr>
          <p:cNvPr id="5" name="Group 5"/>
          <p:cNvGrpSpPr/>
          <p:nvPr/>
        </p:nvGrpSpPr>
        <p:grpSpPr>
          <a:xfrm>
            <a:off x="0" y="10239375"/>
            <a:ext cx="18218150" cy="47625"/>
            <a:chOff x="0" y="0"/>
            <a:chExt cx="4798196" cy="12543"/>
          </a:xfrm>
        </p:grpSpPr>
        <p:sp>
          <p:nvSpPr>
            <p:cNvPr id="6" name="Freeform 6"/>
            <p:cNvSpPr/>
            <p:nvPr/>
          </p:nvSpPr>
          <p:spPr>
            <a:xfrm>
              <a:off x="0" y="0"/>
              <a:ext cx="4798196" cy="12543"/>
            </a:xfrm>
            <a:custGeom>
              <a:avLst/>
              <a:gdLst/>
              <a:ahLst/>
              <a:cxnLst/>
              <a:rect l="l" t="t" r="r" b="b"/>
              <a:pathLst>
                <a:path w="4798196" h="12543">
                  <a:moveTo>
                    <a:pt x="0" y="0"/>
                  </a:moveTo>
                  <a:lnTo>
                    <a:pt x="4798196" y="0"/>
                  </a:lnTo>
                  <a:lnTo>
                    <a:pt x="4798196" y="12543"/>
                  </a:lnTo>
                  <a:lnTo>
                    <a:pt x="0" y="12543"/>
                  </a:lnTo>
                  <a:close/>
                </a:path>
              </a:pathLst>
            </a:custGeom>
            <a:solidFill>
              <a:srgbClr val="FFFFFF"/>
            </a:solidFill>
          </p:spPr>
        </p:sp>
        <p:sp>
          <p:nvSpPr>
            <p:cNvPr id="7" name="TextBox 7"/>
            <p:cNvSpPr txBox="1"/>
            <p:nvPr/>
          </p:nvSpPr>
          <p:spPr>
            <a:xfrm>
              <a:off x="0" y="-66675"/>
              <a:ext cx="4798196" cy="79218"/>
            </a:xfrm>
            <a:prstGeom prst="rect">
              <a:avLst/>
            </a:prstGeom>
          </p:spPr>
          <p:txBody>
            <a:bodyPr lIns="50800" tIns="50800" rIns="50800" bIns="50800" rtlCol="0" anchor="ctr"/>
            <a:lstStyle/>
            <a:p>
              <a:pPr algn="ctr">
                <a:lnSpc>
                  <a:spcPts val="315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2"/>
          <p:cNvSpPr txBox="1"/>
          <p:nvPr/>
        </p:nvSpPr>
        <p:spPr>
          <a:xfrm>
            <a:off x="-2395881" y="669324"/>
            <a:ext cx="10863257" cy="137160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Open Sans Bold"/>
              </a:rPr>
              <a:t>Phases</a:t>
            </a:r>
          </a:p>
        </p:txBody>
      </p:sp>
      <p:sp>
        <p:nvSpPr>
          <p:cNvPr id="3" name="TextBox 3"/>
          <p:cNvSpPr txBox="1"/>
          <p:nvPr/>
        </p:nvSpPr>
        <p:spPr>
          <a:xfrm>
            <a:off x="-1266767" y="2814762"/>
            <a:ext cx="13411382" cy="596265"/>
          </a:xfrm>
          <a:prstGeom prst="rect">
            <a:avLst/>
          </a:prstGeom>
        </p:spPr>
        <p:txBody>
          <a:bodyPr lIns="0" tIns="0" rIns="0" bIns="0" rtlCol="0" anchor="t">
            <a:spAutoFit/>
          </a:bodyPr>
          <a:lstStyle/>
          <a:p>
            <a:pPr algn="ctr">
              <a:lnSpc>
                <a:spcPts val="4620"/>
              </a:lnSpc>
            </a:pPr>
            <a:r>
              <a:rPr lang="en-US" sz="4200" spc="-84">
                <a:solidFill>
                  <a:srgbClr val="FFFFFF"/>
                </a:solidFill>
                <a:latin typeface="Open Sans Bold"/>
              </a:rPr>
              <a:t>Data Collection and Preprocessing</a:t>
            </a:r>
          </a:p>
        </p:txBody>
      </p:sp>
      <p:sp>
        <p:nvSpPr>
          <p:cNvPr id="4" name="TextBox 4"/>
          <p:cNvSpPr txBox="1"/>
          <p:nvPr/>
        </p:nvSpPr>
        <p:spPr>
          <a:xfrm>
            <a:off x="745719" y="5616394"/>
            <a:ext cx="4580058" cy="596265"/>
          </a:xfrm>
          <a:prstGeom prst="rect">
            <a:avLst/>
          </a:prstGeom>
        </p:spPr>
        <p:txBody>
          <a:bodyPr lIns="0" tIns="0" rIns="0" bIns="0" rtlCol="0" anchor="t">
            <a:spAutoFit/>
          </a:bodyPr>
          <a:lstStyle/>
          <a:p>
            <a:pPr marL="0" lvl="0" indent="0" algn="ctr">
              <a:lnSpc>
                <a:spcPts val="4620"/>
              </a:lnSpc>
              <a:spcBef>
                <a:spcPct val="0"/>
              </a:spcBef>
            </a:pPr>
            <a:r>
              <a:rPr lang="en-US" sz="4200" spc="-84">
                <a:solidFill>
                  <a:srgbClr val="FFFFFF"/>
                </a:solidFill>
                <a:latin typeface="Open Sans Bold"/>
              </a:rPr>
              <a:t>ROI Extraction</a:t>
            </a:r>
          </a:p>
        </p:txBody>
      </p:sp>
      <p:sp>
        <p:nvSpPr>
          <p:cNvPr id="5" name="TextBox 5"/>
          <p:cNvSpPr txBox="1"/>
          <p:nvPr/>
        </p:nvSpPr>
        <p:spPr>
          <a:xfrm>
            <a:off x="1028700" y="7050859"/>
            <a:ext cx="4580058" cy="596265"/>
          </a:xfrm>
          <a:prstGeom prst="rect">
            <a:avLst/>
          </a:prstGeom>
        </p:spPr>
        <p:txBody>
          <a:bodyPr lIns="0" tIns="0" rIns="0" bIns="0" rtlCol="0" anchor="t">
            <a:spAutoFit/>
          </a:bodyPr>
          <a:lstStyle/>
          <a:p>
            <a:pPr marL="0" lvl="0" indent="0" algn="ctr">
              <a:lnSpc>
                <a:spcPts val="4620"/>
              </a:lnSpc>
              <a:spcBef>
                <a:spcPct val="0"/>
              </a:spcBef>
            </a:pPr>
            <a:r>
              <a:rPr lang="en-US" sz="4200" spc="-84">
                <a:solidFill>
                  <a:srgbClr val="FFFFFF"/>
                </a:solidFill>
                <a:latin typeface="Open Sans Bold"/>
              </a:rPr>
              <a:t>Model Prediction</a:t>
            </a:r>
          </a:p>
        </p:txBody>
      </p:sp>
      <p:sp>
        <p:nvSpPr>
          <p:cNvPr id="6" name="TextBox 6"/>
          <p:cNvSpPr txBox="1"/>
          <p:nvPr/>
        </p:nvSpPr>
        <p:spPr>
          <a:xfrm>
            <a:off x="-3371224" y="4215578"/>
            <a:ext cx="12813944" cy="596265"/>
          </a:xfrm>
          <a:prstGeom prst="rect">
            <a:avLst/>
          </a:prstGeom>
        </p:spPr>
        <p:txBody>
          <a:bodyPr lIns="0" tIns="0" rIns="0" bIns="0" rtlCol="0" anchor="t">
            <a:spAutoFit/>
          </a:bodyPr>
          <a:lstStyle/>
          <a:p>
            <a:pPr algn="ctr">
              <a:lnSpc>
                <a:spcPts val="4620"/>
              </a:lnSpc>
            </a:pPr>
            <a:r>
              <a:rPr lang="en-US" sz="4200" spc="-84">
                <a:solidFill>
                  <a:srgbClr val="FFFFFF"/>
                </a:solidFill>
                <a:latin typeface="Open Sans Bold"/>
              </a:rPr>
              <a:t>Model Training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2" name="Group 2"/>
          <p:cNvGrpSpPr/>
          <p:nvPr/>
        </p:nvGrpSpPr>
        <p:grpSpPr>
          <a:xfrm>
            <a:off x="179534" y="190500"/>
            <a:ext cx="10997285" cy="7983950"/>
            <a:chOff x="0" y="0"/>
            <a:chExt cx="14663047" cy="10645267"/>
          </a:xfrm>
        </p:grpSpPr>
        <p:sp>
          <p:nvSpPr>
            <p:cNvPr id="3" name="TextBox 3"/>
            <p:cNvSpPr txBox="1"/>
            <p:nvPr/>
          </p:nvSpPr>
          <p:spPr>
            <a:xfrm>
              <a:off x="4570" y="247650"/>
              <a:ext cx="14658477" cy="1581150"/>
            </a:xfrm>
            <a:prstGeom prst="rect">
              <a:avLst/>
            </a:prstGeom>
          </p:spPr>
          <p:txBody>
            <a:bodyPr lIns="0" tIns="0" rIns="0" bIns="0" rtlCol="0" anchor="t">
              <a:spAutoFit/>
            </a:bodyPr>
            <a:lstStyle/>
            <a:p>
              <a:pPr marL="0" lvl="0" indent="0" algn="l">
                <a:lnSpc>
                  <a:spcPts val="8100"/>
                </a:lnSpc>
                <a:spcBef>
                  <a:spcPct val="0"/>
                </a:spcBef>
              </a:pPr>
              <a:r>
                <a:rPr lang="en-US" sz="9000">
                  <a:solidFill>
                    <a:srgbClr val="FFFFFF"/>
                  </a:solidFill>
                  <a:latin typeface="Open Sauce Bold"/>
                </a:rPr>
                <a:t>Dataset</a:t>
              </a:r>
            </a:p>
          </p:txBody>
        </p:sp>
        <p:sp>
          <p:nvSpPr>
            <p:cNvPr id="4" name="TextBox 4"/>
            <p:cNvSpPr txBox="1"/>
            <p:nvPr/>
          </p:nvSpPr>
          <p:spPr>
            <a:xfrm>
              <a:off x="0" y="2513796"/>
              <a:ext cx="14663047" cy="8131471"/>
            </a:xfrm>
            <a:prstGeom prst="rect">
              <a:avLst/>
            </a:prstGeom>
          </p:spPr>
          <p:txBody>
            <a:bodyPr lIns="0" tIns="0" rIns="0" bIns="0" rtlCol="0" anchor="t">
              <a:spAutoFit/>
            </a:bodyPr>
            <a:lstStyle/>
            <a:p>
              <a:pPr marL="574295" lvl="1" indent="-287147" algn="l">
                <a:lnSpc>
                  <a:spcPts val="3059"/>
                </a:lnSpc>
                <a:buFont typeface="Arial"/>
                <a:buChar char="•"/>
              </a:pPr>
              <a:r>
                <a:rPr lang="en-US" sz="2660">
                  <a:solidFill>
                    <a:srgbClr val="FFFFFF"/>
                  </a:solidFill>
                  <a:latin typeface="Open Sauce"/>
                </a:rPr>
                <a:t>Dataset is containing  37 person Images comprised of total </a:t>
              </a:r>
            </a:p>
            <a:p>
              <a:pPr algn="l">
                <a:lnSpc>
                  <a:spcPts val="3059"/>
                </a:lnSpc>
              </a:pPr>
              <a:endParaRPr lang="en-US" sz="2660">
                <a:solidFill>
                  <a:srgbClr val="FFFFFF"/>
                </a:solidFill>
                <a:latin typeface="Open Sauce"/>
              </a:endParaRPr>
            </a:p>
            <a:p>
              <a:pPr algn="l">
                <a:lnSpc>
                  <a:spcPts val="3059"/>
                </a:lnSpc>
                <a:spcBef>
                  <a:spcPct val="0"/>
                </a:spcBef>
              </a:pPr>
              <a:r>
                <a:rPr lang="en-US" sz="2660">
                  <a:solidFill>
                    <a:srgbClr val="FFFFFF"/>
                  </a:solidFill>
                  <a:latin typeface="Open Sauce"/>
                </a:rPr>
                <a:t>      84,898 images</a:t>
              </a:r>
            </a:p>
            <a:p>
              <a:pPr algn="l">
                <a:lnSpc>
                  <a:spcPts val="3059"/>
                </a:lnSpc>
                <a:spcBef>
                  <a:spcPct val="0"/>
                </a:spcBef>
              </a:pPr>
              <a:endParaRPr lang="en-US" sz="2660">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Each and every image is associated with unique ID</a:t>
              </a:r>
            </a:p>
            <a:p>
              <a:pPr algn="l">
                <a:lnSpc>
                  <a:spcPts val="3059"/>
                </a:lnSpc>
                <a:spcBef>
                  <a:spcPct val="0"/>
                </a:spcBef>
              </a:pPr>
              <a:endParaRPr lang="en-US" sz="2660" u="none" strike="noStrike">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Example: </a:t>
              </a: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p:txBody>
        </p:sp>
      </p:grpSp>
      <p:grpSp>
        <p:nvGrpSpPr>
          <p:cNvPr id="5" name="Group 5"/>
          <p:cNvGrpSpPr/>
          <p:nvPr/>
        </p:nvGrpSpPr>
        <p:grpSpPr>
          <a:xfrm>
            <a:off x="-82550" y="9582357"/>
            <a:ext cx="18300700" cy="704643"/>
            <a:chOff x="0" y="0"/>
            <a:chExt cx="4819937" cy="185585"/>
          </a:xfrm>
        </p:grpSpPr>
        <p:sp>
          <p:nvSpPr>
            <p:cNvPr id="6" name="Freeform 6"/>
            <p:cNvSpPr/>
            <p:nvPr/>
          </p:nvSpPr>
          <p:spPr>
            <a:xfrm>
              <a:off x="0" y="0"/>
              <a:ext cx="4819938" cy="185585"/>
            </a:xfrm>
            <a:custGeom>
              <a:avLst/>
              <a:gdLst/>
              <a:ahLst/>
              <a:cxnLst/>
              <a:rect l="l" t="t" r="r" b="b"/>
              <a:pathLst>
                <a:path w="4819938" h="185585">
                  <a:moveTo>
                    <a:pt x="0" y="0"/>
                  </a:moveTo>
                  <a:lnTo>
                    <a:pt x="4819938" y="0"/>
                  </a:lnTo>
                  <a:lnTo>
                    <a:pt x="4819938" y="185585"/>
                  </a:lnTo>
                  <a:lnTo>
                    <a:pt x="0" y="185585"/>
                  </a:lnTo>
                  <a:close/>
                </a:path>
              </a:pathLst>
            </a:custGeom>
            <a:solidFill>
              <a:srgbClr val="FFFFFF"/>
            </a:solidFill>
          </p:spPr>
        </p:sp>
        <p:sp>
          <p:nvSpPr>
            <p:cNvPr id="7" name="TextBox 7"/>
            <p:cNvSpPr txBox="1"/>
            <p:nvPr/>
          </p:nvSpPr>
          <p:spPr>
            <a:xfrm>
              <a:off x="0" y="-66675"/>
              <a:ext cx="4819937" cy="252260"/>
            </a:xfrm>
            <a:prstGeom prst="rect">
              <a:avLst/>
            </a:prstGeom>
          </p:spPr>
          <p:txBody>
            <a:bodyPr lIns="50800" tIns="50800" rIns="50800" bIns="50800" rtlCol="0" anchor="ctr"/>
            <a:lstStyle/>
            <a:p>
              <a:pPr algn="ctr">
                <a:lnSpc>
                  <a:spcPts val="3150"/>
                </a:lnSpc>
              </a:pPr>
              <a:endParaRPr/>
            </a:p>
          </p:txBody>
        </p:sp>
      </p:grpSp>
      <p:sp>
        <p:nvSpPr>
          <p:cNvPr id="8" name="Freeform 8"/>
          <p:cNvSpPr/>
          <p:nvPr/>
        </p:nvSpPr>
        <p:spPr>
          <a:xfrm>
            <a:off x="3429322" y="4468975"/>
            <a:ext cx="7410510" cy="4789325"/>
          </a:xfrm>
          <a:custGeom>
            <a:avLst/>
            <a:gdLst/>
            <a:ahLst/>
            <a:cxnLst/>
            <a:rect l="l" t="t" r="r" b="b"/>
            <a:pathLst>
              <a:path w="7410510" h="4789325">
                <a:moveTo>
                  <a:pt x="0" y="0"/>
                </a:moveTo>
                <a:lnTo>
                  <a:pt x="7410510" y="0"/>
                </a:lnTo>
                <a:lnTo>
                  <a:pt x="7410510" y="4789325"/>
                </a:lnTo>
                <a:lnTo>
                  <a:pt x="0" y="4789325"/>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2" name="Group 2"/>
          <p:cNvGrpSpPr/>
          <p:nvPr/>
        </p:nvGrpSpPr>
        <p:grpSpPr>
          <a:xfrm>
            <a:off x="713296" y="1219200"/>
            <a:ext cx="16040585" cy="7983950"/>
            <a:chOff x="0" y="0"/>
            <a:chExt cx="21387446" cy="10645267"/>
          </a:xfrm>
        </p:grpSpPr>
        <p:sp>
          <p:nvSpPr>
            <p:cNvPr id="3" name="TextBox 3"/>
            <p:cNvSpPr txBox="1"/>
            <p:nvPr/>
          </p:nvSpPr>
          <p:spPr>
            <a:xfrm>
              <a:off x="6666" y="247650"/>
              <a:ext cx="21380780" cy="1581150"/>
            </a:xfrm>
            <a:prstGeom prst="rect">
              <a:avLst/>
            </a:prstGeom>
          </p:spPr>
          <p:txBody>
            <a:bodyPr lIns="0" tIns="0" rIns="0" bIns="0" rtlCol="0" anchor="t">
              <a:spAutoFit/>
            </a:bodyPr>
            <a:lstStyle/>
            <a:p>
              <a:pPr marL="0" lvl="0" indent="0" algn="l">
                <a:lnSpc>
                  <a:spcPts val="8100"/>
                </a:lnSpc>
                <a:spcBef>
                  <a:spcPct val="0"/>
                </a:spcBef>
              </a:pPr>
              <a:r>
                <a:rPr lang="en-US" sz="9000">
                  <a:solidFill>
                    <a:srgbClr val="FFFFFF"/>
                  </a:solidFill>
                  <a:latin typeface="Open Sauce Bold"/>
                </a:rPr>
                <a:t>Data Preprocessing</a:t>
              </a:r>
            </a:p>
          </p:txBody>
        </p:sp>
        <p:sp>
          <p:nvSpPr>
            <p:cNvPr id="4" name="TextBox 4"/>
            <p:cNvSpPr txBox="1"/>
            <p:nvPr/>
          </p:nvSpPr>
          <p:spPr>
            <a:xfrm>
              <a:off x="0" y="2513796"/>
              <a:ext cx="21387446" cy="8131471"/>
            </a:xfrm>
            <a:prstGeom prst="rect">
              <a:avLst/>
            </a:prstGeom>
          </p:spPr>
          <p:txBody>
            <a:bodyPr lIns="0" tIns="0" rIns="0" bIns="0" rtlCol="0" anchor="t">
              <a:spAutoFit/>
            </a:bodyPr>
            <a:lstStyle/>
            <a:p>
              <a:pPr marL="574295" lvl="1" indent="-287147" algn="l">
                <a:lnSpc>
                  <a:spcPts val="3059"/>
                </a:lnSpc>
                <a:buFont typeface="Arial"/>
                <a:buChar char="•"/>
              </a:pPr>
              <a:r>
                <a:rPr lang="en-US" sz="2660">
                  <a:solidFill>
                    <a:srgbClr val="FFFFFF"/>
                  </a:solidFill>
                  <a:latin typeface="Open Sauce"/>
                </a:rPr>
                <a:t>Every image is having unique ID in which 4th ID indicates weather image is</a:t>
              </a:r>
            </a:p>
            <a:p>
              <a:pPr algn="l">
                <a:lnSpc>
                  <a:spcPts val="3059"/>
                </a:lnSpc>
              </a:pPr>
              <a:r>
                <a:rPr lang="en-US" sz="2660">
                  <a:solidFill>
                    <a:srgbClr val="FFFFFF"/>
                  </a:solidFill>
                  <a:latin typeface="Open Sauce"/>
                </a:rPr>
                <a:t> </a:t>
              </a:r>
            </a:p>
            <a:p>
              <a:pPr algn="l">
                <a:lnSpc>
                  <a:spcPts val="3059"/>
                </a:lnSpc>
                <a:spcBef>
                  <a:spcPct val="0"/>
                </a:spcBef>
              </a:pPr>
              <a:r>
                <a:rPr lang="en-US" sz="2660">
                  <a:solidFill>
                    <a:srgbClr val="FFFFFF"/>
                  </a:solidFill>
                  <a:latin typeface="Open Sauce"/>
                </a:rPr>
                <a:t>      containing open eye or close eye </a:t>
              </a:r>
            </a:p>
            <a:p>
              <a:pPr algn="l">
                <a:lnSpc>
                  <a:spcPts val="3059"/>
                </a:lnSpc>
                <a:spcBef>
                  <a:spcPct val="0"/>
                </a:spcBef>
              </a:pPr>
              <a:endParaRPr lang="en-US" sz="2660">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We classified open eye images and close eye images depending on that ID</a:t>
              </a:r>
            </a:p>
            <a:p>
              <a:pPr algn="l">
                <a:lnSpc>
                  <a:spcPts val="3059"/>
                </a:lnSpc>
                <a:spcBef>
                  <a:spcPct val="0"/>
                </a:spcBef>
              </a:pPr>
              <a:endParaRPr lang="en-US" sz="2660" u="none" strike="noStrike">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Later we  kept 80% of open eye images and 80% of close eye images into </a:t>
              </a: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r>
                <a:rPr lang="en-US" sz="2660" u="none" strike="noStrike">
                  <a:solidFill>
                    <a:srgbClr val="FFFFFF"/>
                  </a:solidFill>
                  <a:latin typeface="Open Sauce"/>
                </a:rPr>
                <a:t>      training data</a:t>
              </a:r>
            </a:p>
            <a:p>
              <a:pPr algn="l">
                <a:lnSpc>
                  <a:spcPts val="3059"/>
                </a:lnSpc>
                <a:spcBef>
                  <a:spcPct val="0"/>
                </a:spcBef>
              </a:pPr>
              <a:endParaRPr lang="en-US" sz="2660" u="none" strike="noStrike">
                <a:solidFill>
                  <a:srgbClr val="FFFFFF"/>
                </a:solidFill>
                <a:latin typeface="Open Sauce"/>
              </a:endParaRPr>
            </a:p>
            <a:p>
              <a:pPr marL="574295" lvl="1" indent="-287147" algn="l">
                <a:lnSpc>
                  <a:spcPts val="3059"/>
                </a:lnSpc>
                <a:spcBef>
                  <a:spcPct val="0"/>
                </a:spcBef>
                <a:buFont typeface="Arial"/>
                <a:buChar char="•"/>
              </a:pPr>
              <a:r>
                <a:rPr lang="en-US" sz="2660" u="none" strike="noStrike">
                  <a:solidFill>
                    <a:srgbClr val="FFFFFF"/>
                  </a:solidFill>
                  <a:latin typeface="Open Sauce"/>
                </a:rPr>
                <a:t>And then remaining 20% of open eye images and 20% of close eye images </a:t>
              </a:r>
            </a:p>
            <a:p>
              <a:pPr algn="l">
                <a:lnSpc>
                  <a:spcPts val="3059"/>
                </a:lnSpc>
                <a:spcBef>
                  <a:spcPct val="0"/>
                </a:spcBef>
              </a:pPr>
              <a:r>
                <a:rPr lang="en-US" sz="2660" u="none" strike="noStrike">
                  <a:solidFill>
                    <a:srgbClr val="FFFFFF"/>
                  </a:solidFill>
                  <a:latin typeface="Open Sauce"/>
                </a:rPr>
                <a:t>      into testing data</a:t>
              </a: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p:txBody>
        </p:sp>
      </p:grpSp>
      <p:grpSp>
        <p:nvGrpSpPr>
          <p:cNvPr id="5" name="Group 5"/>
          <p:cNvGrpSpPr/>
          <p:nvPr/>
        </p:nvGrpSpPr>
        <p:grpSpPr>
          <a:xfrm>
            <a:off x="181395" y="10239375"/>
            <a:ext cx="18300700" cy="47625"/>
            <a:chOff x="0" y="0"/>
            <a:chExt cx="4819937" cy="12543"/>
          </a:xfrm>
        </p:grpSpPr>
        <p:sp>
          <p:nvSpPr>
            <p:cNvPr id="6" name="Freeform 6"/>
            <p:cNvSpPr/>
            <p:nvPr/>
          </p:nvSpPr>
          <p:spPr>
            <a:xfrm>
              <a:off x="0" y="0"/>
              <a:ext cx="4819938" cy="12543"/>
            </a:xfrm>
            <a:custGeom>
              <a:avLst/>
              <a:gdLst/>
              <a:ahLst/>
              <a:cxnLst/>
              <a:rect l="l" t="t" r="r" b="b"/>
              <a:pathLst>
                <a:path w="4819938" h="12543">
                  <a:moveTo>
                    <a:pt x="0" y="0"/>
                  </a:moveTo>
                  <a:lnTo>
                    <a:pt x="4819938" y="0"/>
                  </a:lnTo>
                  <a:lnTo>
                    <a:pt x="4819938" y="12543"/>
                  </a:lnTo>
                  <a:lnTo>
                    <a:pt x="0" y="12543"/>
                  </a:lnTo>
                  <a:close/>
                </a:path>
              </a:pathLst>
            </a:custGeom>
            <a:solidFill>
              <a:srgbClr val="FFFFFF"/>
            </a:solidFill>
          </p:spPr>
        </p:sp>
        <p:sp>
          <p:nvSpPr>
            <p:cNvPr id="7" name="TextBox 7"/>
            <p:cNvSpPr txBox="1"/>
            <p:nvPr/>
          </p:nvSpPr>
          <p:spPr>
            <a:xfrm>
              <a:off x="0" y="-66675"/>
              <a:ext cx="4819937" cy="79218"/>
            </a:xfrm>
            <a:prstGeom prst="rect">
              <a:avLst/>
            </a:prstGeom>
          </p:spPr>
          <p:txBody>
            <a:bodyPr lIns="50800" tIns="50800" rIns="50800" bIns="50800" rtlCol="0" anchor="ctr"/>
            <a:lstStyle/>
            <a:p>
              <a:pPr algn="ctr">
                <a:lnSpc>
                  <a:spcPts val="315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2" name="Group 2"/>
          <p:cNvGrpSpPr/>
          <p:nvPr/>
        </p:nvGrpSpPr>
        <p:grpSpPr>
          <a:xfrm>
            <a:off x="300811" y="0"/>
            <a:ext cx="13156593" cy="7983950"/>
            <a:chOff x="0" y="0"/>
            <a:chExt cx="17542124" cy="10645267"/>
          </a:xfrm>
        </p:grpSpPr>
        <p:sp>
          <p:nvSpPr>
            <p:cNvPr id="3" name="TextBox 3"/>
            <p:cNvSpPr txBox="1"/>
            <p:nvPr/>
          </p:nvSpPr>
          <p:spPr>
            <a:xfrm>
              <a:off x="5468" y="247650"/>
              <a:ext cx="17536656" cy="1581150"/>
            </a:xfrm>
            <a:prstGeom prst="rect">
              <a:avLst/>
            </a:prstGeom>
          </p:spPr>
          <p:txBody>
            <a:bodyPr lIns="0" tIns="0" rIns="0" bIns="0" rtlCol="0" anchor="t">
              <a:spAutoFit/>
            </a:bodyPr>
            <a:lstStyle/>
            <a:p>
              <a:pPr marL="0" lvl="0" indent="0" algn="l">
                <a:lnSpc>
                  <a:spcPts val="8100"/>
                </a:lnSpc>
                <a:spcBef>
                  <a:spcPct val="0"/>
                </a:spcBef>
              </a:pPr>
              <a:r>
                <a:rPr lang="en-US" sz="9000">
                  <a:solidFill>
                    <a:srgbClr val="FFFFFF"/>
                  </a:solidFill>
                  <a:latin typeface="Open Sauce Bold"/>
                </a:rPr>
                <a:t>Data Preprocessing</a:t>
              </a:r>
            </a:p>
          </p:txBody>
        </p:sp>
        <p:sp>
          <p:nvSpPr>
            <p:cNvPr id="4" name="TextBox 4"/>
            <p:cNvSpPr txBox="1"/>
            <p:nvPr/>
          </p:nvSpPr>
          <p:spPr>
            <a:xfrm>
              <a:off x="0" y="2513796"/>
              <a:ext cx="17542124" cy="8131471"/>
            </a:xfrm>
            <a:prstGeom prst="rect">
              <a:avLst/>
            </a:prstGeom>
          </p:spPr>
          <p:txBody>
            <a:bodyPr lIns="0" tIns="0" rIns="0" bIns="0" rtlCol="0" anchor="t">
              <a:spAutoFit/>
            </a:bodyPr>
            <a:lstStyle/>
            <a:p>
              <a:pPr algn="l">
                <a:lnSpc>
                  <a:spcPts val="3059"/>
                </a:lnSpc>
              </a:pPr>
              <a:endParaRPr/>
            </a:p>
            <a:p>
              <a:pPr algn="l">
                <a:lnSpc>
                  <a:spcPts val="3059"/>
                </a:lnSpc>
              </a:pPr>
              <a:endParaRPr/>
            </a:p>
            <a:p>
              <a:pPr algn="l">
                <a:lnSpc>
                  <a:spcPts val="3059"/>
                </a:lnSpc>
              </a:pPr>
              <a:endParaRPr/>
            </a:p>
            <a:p>
              <a:pPr algn="l">
                <a:lnSpc>
                  <a:spcPts val="3059"/>
                </a:lnSpc>
              </a:pPr>
              <a:endParaRPr/>
            </a:p>
            <a:p>
              <a:pPr algn="l">
                <a:lnSpc>
                  <a:spcPts val="3059"/>
                </a:lnSpc>
              </a:pPr>
              <a:endParaRPr/>
            </a:p>
            <a:p>
              <a:pPr algn="l">
                <a:lnSpc>
                  <a:spcPts val="3059"/>
                </a:lnSpc>
              </a:pPr>
              <a:endParaRPr/>
            </a:p>
            <a:p>
              <a:pPr algn="l">
                <a:lnSpc>
                  <a:spcPts val="3059"/>
                </a:lnSpc>
              </a:pPr>
              <a:endParaRPr/>
            </a:p>
            <a:p>
              <a:pPr algn="l">
                <a:lnSpc>
                  <a:spcPts val="3059"/>
                </a:lnSpc>
              </a:pPr>
              <a:endParaRPr/>
            </a:p>
            <a:p>
              <a:pPr algn="l">
                <a:lnSpc>
                  <a:spcPts val="3059"/>
                </a:lnSpc>
              </a:pPr>
              <a:endParaRPr/>
            </a:p>
            <a:p>
              <a:pPr algn="l">
                <a:lnSpc>
                  <a:spcPts val="3059"/>
                </a:lnSpc>
              </a:pPr>
              <a:endParaRPr/>
            </a:p>
            <a:p>
              <a:pPr algn="l">
                <a:lnSpc>
                  <a:spcPts val="3059"/>
                </a:lnSpc>
                <a:spcBef>
                  <a:spcPct val="0"/>
                </a:spcBef>
              </a:pPr>
              <a:r>
                <a:rPr lang="en-US" sz="2660" u="none" strike="noStrike">
                  <a:solidFill>
                    <a:srgbClr val="FFFFFF"/>
                  </a:solidFill>
                  <a:latin typeface="Open Sauce"/>
                </a:rPr>
                <a:t> </a:t>
              </a: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a:p>
              <a:pPr algn="l">
                <a:lnSpc>
                  <a:spcPts val="3059"/>
                </a:lnSpc>
                <a:spcBef>
                  <a:spcPct val="0"/>
                </a:spcBef>
              </a:pPr>
              <a:endParaRPr lang="en-US" sz="2660" u="none" strike="noStrike">
                <a:solidFill>
                  <a:srgbClr val="FFFFFF"/>
                </a:solidFill>
                <a:latin typeface="Open Sauce"/>
              </a:endParaRPr>
            </a:p>
          </p:txBody>
        </p:sp>
      </p:grpSp>
      <p:grpSp>
        <p:nvGrpSpPr>
          <p:cNvPr id="5" name="Group 5"/>
          <p:cNvGrpSpPr/>
          <p:nvPr/>
        </p:nvGrpSpPr>
        <p:grpSpPr>
          <a:xfrm>
            <a:off x="-82550" y="9582357"/>
            <a:ext cx="18300700" cy="704643"/>
            <a:chOff x="0" y="0"/>
            <a:chExt cx="4819937" cy="185585"/>
          </a:xfrm>
        </p:grpSpPr>
        <p:sp>
          <p:nvSpPr>
            <p:cNvPr id="6" name="Freeform 6"/>
            <p:cNvSpPr/>
            <p:nvPr/>
          </p:nvSpPr>
          <p:spPr>
            <a:xfrm>
              <a:off x="0" y="0"/>
              <a:ext cx="4819938" cy="185585"/>
            </a:xfrm>
            <a:custGeom>
              <a:avLst/>
              <a:gdLst/>
              <a:ahLst/>
              <a:cxnLst/>
              <a:rect l="l" t="t" r="r" b="b"/>
              <a:pathLst>
                <a:path w="4819938" h="185585">
                  <a:moveTo>
                    <a:pt x="0" y="0"/>
                  </a:moveTo>
                  <a:lnTo>
                    <a:pt x="4819938" y="0"/>
                  </a:lnTo>
                  <a:lnTo>
                    <a:pt x="4819938" y="185585"/>
                  </a:lnTo>
                  <a:lnTo>
                    <a:pt x="0" y="185585"/>
                  </a:lnTo>
                  <a:close/>
                </a:path>
              </a:pathLst>
            </a:custGeom>
            <a:solidFill>
              <a:srgbClr val="FFFFFF"/>
            </a:solidFill>
          </p:spPr>
        </p:sp>
        <p:sp>
          <p:nvSpPr>
            <p:cNvPr id="7" name="TextBox 7"/>
            <p:cNvSpPr txBox="1"/>
            <p:nvPr/>
          </p:nvSpPr>
          <p:spPr>
            <a:xfrm>
              <a:off x="0" y="-66675"/>
              <a:ext cx="4819937" cy="252260"/>
            </a:xfrm>
            <a:prstGeom prst="rect">
              <a:avLst/>
            </a:prstGeom>
          </p:spPr>
          <p:txBody>
            <a:bodyPr lIns="50800" tIns="50800" rIns="50800" bIns="50800" rtlCol="0" anchor="ctr"/>
            <a:lstStyle/>
            <a:p>
              <a:pPr algn="ctr">
                <a:lnSpc>
                  <a:spcPts val="3150"/>
                </a:lnSpc>
              </a:pPr>
              <a:endParaRPr/>
            </a:p>
          </p:txBody>
        </p:sp>
      </p:grpSp>
      <p:sp>
        <p:nvSpPr>
          <p:cNvPr id="8" name="Freeform 8"/>
          <p:cNvSpPr/>
          <p:nvPr/>
        </p:nvSpPr>
        <p:spPr>
          <a:xfrm>
            <a:off x="4043346" y="1615887"/>
            <a:ext cx="7145392" cy="7370662"/>
          </a:xfrm>
          <a:custGeom>
            <a:avLst/>
            <a:gdLst/>
            <a:ahLst/>
            <a:cxnLst/>
            <a:rect l="l" t="t" r="r" b="b"/>
            <a:pathLst>
              <a:path w="7145392" h="7370662">
                <a:moveTo>
                  <a:pt x="0" y="0"/>
                </a:moveTo>
                <a:lnTo>
                  <a:pt x="7145392" y="0"/>
                </a:lnTo>
                <a:lnTo>
                  <a:pt x="7145392" y="7370662"/>
                </a:lnTo>
                <a:lnTo>
                  <a:pt x="0" y="7370662"/>
                </a:lnTo>
                <a:lnTo>
                  <a:pt x="0" y="0"/>
                </a:lnTo>
                <a:close/>
              </a:path>
            </a:pathLst>
          </a:custGeom>
          <a:blipFill>
            <a:blip r:embed="rId2"/>
            <a:stretch>
              <a:fillRect l="-9450" r="-945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1445</Words>
  <Application>Microsoft Office PowerPoint</Application>
  <PresentationFormat>Custom</PresentationFormat>
  <Paragraphs>179</Paragraphs>
  <Slides>26</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Open Sans</vt:lpstr>
      <vt:lpstr>Calibri</vt:lpstr>
      <vt:lpstr>Open Sauce</vt:lpstr>
      <vt:lpstr>Open Sans Bold</vt:lpstr>
      <vt:lpstr>Quattrocento</vt:lpstr>
      <vt:lpstr>Canva Sans</vt:lpstr>
      <vt:lpstr>Open Sauce Bold</vt:lpstr>
      <vt:lpstr>Courier PS</vt:lpstr>
      <vt:lpstr>Canva Sans Bold</vt:lpstr>
      <vt:lpstr>TAN Astoria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Driver Drowsiness</dc:title>
  <cp:lastModifiedBy>Amarnath Sharma C</cp:lastModifiedBy>
  <cp:revision>2</cp:revision>
  <dcterms:created xsi:type="dcterms:W3CDTF">2006-08-16T00:00:00Z</dcterms:created>
  <dcterms:modified xsi:type="dcterms:W3CDTF">2024-05-09T08:59:38Z</dcterms:modified>
  <dc:identifier>DAGEchkY9oY</dc:identifier>
</cp:coreProperties>
</file>